
<file path=[Content_Types].xml><?xml version="1.0" encoding="utf-8"?>
<Types xmlns="http://schemas.openxmlformats.org/package/2006/content-types">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s/slide69.xml" ContentType="application/vnd.openxmlformats-officedocument.presentationml.slide+xml"/>
  <Override PartName="/ppt/slides/slide14.xml" ContentType="application/vnd.openxmlformats-officedocument.presentationml.slide+xml"/>
  <Default Extension="rels" ContentType="application/vnd.openxmlformats-package.relationships+xml"/>
  <Override PartName="/ppt/slides/slide62.xml" ContentType="application/vnd.openxmlformats-officedocument.presentationml.slide+xml"/>
  <Override PartName="/ppt/slides/slide78.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85.xml" ContentType="application/vnd.openxmlformats-officedocument.presentationml.slide+xml"/>
  <Override PartName="/ppt/slides/slide68.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61.xml" ContentType="application/vnd.openxmlformats-officedocument.presentationml.slide+xml"/>
  <Override PartName="/ppt/slides/slide77.xml" ContentType="application/vnd.openxmlformats-officedocument.presentationml.slide+xml"/>
  <Override PartName="/ppt/slides/slide44.xml" ContentType="application/vnd.openxmlformats-officedocument.presentationml.slide+xml"/>
  <Override PartName="/ppt/slides/slide27.xml" ContentType="application/vnd.openxmlformats-officedocument.presentationml.slide+xml"/>
  <Override PartName="/ppt/slides/slide92.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s/slide84.xml" ContentType="application/vnd.openxmlformats-officedocument.presentationml.slide+xml"/>
  <Override PartName="/ppt/slideLayouts/slideLayout4.xml" ContentType="application/vnd.openxmlformats-officedocument.presentationml.slideLayout+xml"/>
  <Override PartName="/ppt/slides/slide67.xml" ContentType="application/vnd.openxmlformats-officedocument.presentationml.slide+xml"/>
  <Override PartName="/ppt/slides/slide12.xml" ContentType="application/vnd.openxmlformats-officedocument.presentationml.slide+xml"/>
  <Override PartName="/ppt/slides/slide60.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59.xml" ContentType="application/vnd.openxmlformats-officedocument.presentationml.slide+xml"/>
  <Override PartName="/ppt/slides/slide26.xml" ContentType="application/vnd.openxmlformats-officedocument.presentationml.slide+xml"/>
  <Override PartName="/ppt/slides/slide91.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s/slide83.xml" ContentType="application/vnd.openxmlformats-officedocument.presentationml.slide+xml"/>
  <Override PartName="/ppt/slideLayouts/slideLayout3.xml" ContentType="application/vnd.openxmlformats-officedocument.presentationml.slideLayout+xml"/>
  <Override PartName="/ppt/slides/slide66.xml" ContentType="application/vnd.openxmlformats-officedocument.presentationml.slide+xml"/>
  <Override PartName="/ppt/slides/slide11.xml" ContentType="application/vnd.openxmlformats-officedocument.presentationml.slide+xml"/>
  <Override PartName="/ppt/slides/slide49.xml" ContentType="application/vnd.openxmlformats-officedocument.presentationml.slide+xml"/>
  <Override PartName="/ppt/slides/slide75.xml" ContentType="application/vnd.openxmlformats-officedocument.presentationml.slide+xml"/>
  <Override PartName="/ppt/slides/slide42.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90.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89.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82.xml" ContentType="application/vnd.openxmlformats-officedocument.presentationml.slide+xml"/>
  <Override PartName="/ppt/slideLayouts/slideLayout2.xml" ContentType="application/vnd.openxmlformats-officedocument.presentationml.slideLayout+xml"/>
  <Override PartName="/ppt/slides/slide65.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slides/slide74.xml" ContentType="application/vnd.openxmlformats-officedocument.presentationml.slide+xml"/>
  <Override PartName="/ppt/slides/slide41.xml" ContentType="application/vnd.openxmlformats-officedocument.presentationml.slide+xml"/>
  <Override PartName="/ppt/slides/slide57.xml" ContentType="application/vnd.openxmlformats-officedocument.presentationml.slid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88.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81.xml" ContentType="application/vnd.openxmlformats-officedocument.presentationml.slide+xml"/>
  <Override PartName="/ppt/slideLayouts/slideLayout1.xml" ContentType="application/vnd.openxmlformats-officedocument.presentationml.slideLayout+xml"/>
  <Override PartName="/ppt/viewProps.xml" ContentType="application/vnd.openxmlformats-officedocument.presentationml.viewProps+xml"/>
  <Override PartName="/ppt/slides/slide64.xml" ContentType="application/vnd.openxmlformats-officedocument.presentationml.slide+xml"/>
  <Default Extension="jpeg" ContentType="image/jpeg"/>
  <Override PartName="/ppt/slides/slide47.xml" ContentType="application/vnd.openxmlformats-officedocument.presentationml.slide+xml"/>
  <Override PartName="/ppt/slides/slide73.xml" ContentType="application/vnd.openxmlformats-officedocument.presentationml.slide+xml"/>
  <Override PartName="/ppt/slides/slide40.xml" ContentType="application/vnd.openxmlformats-officedocument.presentationml.slide+xml"/>
  <Override PartName="/ppt/slides/slide56.xml" ContentType="application/vnd.openxmlformats-officedocument.presentationml.slide+xml"/>
  <Override PartName="/ppt/theme/theme2.xml" ContentType="application/vnd.openxmlformats-officedocument.theme+xml"/>
  <Override PartName="/ppt/slides/slide23.xml" ContentType="application/vnd.openxmlformats-officedocument.presentationml.slide+xml"/>
  <Override PartName="/ppt/slides/slide39.xml" ContentType="application/vnd.openxmlformats-officedocument.presentationml.slide+xml"/>
  <Override PartName="/ppt/slideLayouts/slideLayout11.xml" ContentType="application/vnd.openxmlformats-officedocument.presentationml.slideLayout+xml"/>
  <Override PartName="/ppt/slides/slide7.xml" ContentType="application/vnd.openxmlformats-officedocument.presentationml.slide+xml"/>
  <Override PartName="/ppt/slides/slide71.xml" ContentType="application/vnd.openxmlformats-officedocument.presentationml.slide+xml"/>
  <Override PartName="/ppt/slides/slide32.xml" ContentType="application/vnd.openxmlformats-officedocument.presentationml.slide+xml"/>
  <Override PartName="/ppt/slides/slide87.xml" ContentType="application/vnd.openxmlformats-officedocument.presentationml.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slides/slide80.xml" ContentType="application/vnd.openxmlformats-officedocument.presentationml.slide+xml"/>
  <Override PartName="/ppt/slides/slide63.xml" ContentType="application/vnd.openxmlformats-officedocument.presentationml.slide+xml"/>
  <Override PartName="/ppt/slides/slide79.xml" ContentType="application/vnd.openxmlformats-officedocument.presentationml.slide+xml"/>
  <Override PartName="/ppt/slides/slide46.xml" ContentType="application/vnd.openxmlformats-officedocument.presentationml.slide+xml"/>
  <Override PartName="/ppt/slides/slide72.xml" ContentType="application/vnd.openxmlformats-officedocument.presentationml.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s/slide70.xml" ContentType="application/vnd.openxmlformats-officedocument.presentationml.slide+xml"/>
  <Override PartName="/ppt/slides/slide31.xml" ContentType="application/vnd.openxmlformats-officedocument.presentationml.slide+xml"/>
  <Override PartName="/ppt/slides/slide8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notesMasterIdLst>
    <p:notesMasterId r:id="rId94"/>
  </p:notesMasterIdLst>
  <p:sldIdLst>
    <p:sldId id="256" r:id="rId2"/>
    <p:sldId id="257" r:id="rId3"/>
    <p:sldId id="258" r:id="rId4"/>
    <p:sldId id="259" r:id="rId5"/>
    <p:sldId id="261" r:id="rId6"/>
    <p:sldId id="262" r:id="rId7"/>
    <p:sldId id="260" r:id="rId8"/>
    <p:sldId id="263" r:id="rId9"/>
    <p:sldId id="265" r:id="rId10"/>
    <p:sldId id="264" r:id="rId11"/>
    <p:sldId id="270" r:id="rId12"/>
    <p:sldId id="269" r:id="rId13"/>
    <p:sldId id="267" r:id="rId14"/>
    <p:sldId id="271" r:id="rId15"/>
    <p:sldId id="273" r:id="rId16"/>
    <p:sldId id="272"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6" r:id="rId89"/>
    <p:sldId id="347" r:id="rId90"/>
    <p:sldId id="348" r:id="rId91"/>
    <p:sldId id="349" r:id="rId92"/>
    <p:sldId id="350" r:id="rId9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webPr allowPng="1" organizeInFolders="0" useLongFilenames="0" imgSz="1024x768" encoding="macintosh"/>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autoAdjust="0"/>
    <p:restoredTop sz="94638" autoAdjust="0"/>
  </p:normalViewPr>
  <p:slideViewPr>
    <p:cSldViewPr>
      <p:cViewPr varScale="1">
        <p:scale>
          <a:sx n="82" d="100"/>
          <a:sy n="82" d="100"/>
        </p:scale>
        <p:origin x="-2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notesMaster" Target="notesMasters/notesMaster1.xml"/><Relationship Id="rId95" Type="http://schemas.openxmlformats.org/officeDocument/2006/relationships/printerSettings" Target="printerSettings/printerSettings1.bin"/><Relationship Id="rId96" Type="http://schemas.openxmlformats.org/officeDocument/2006/relationships/presProps" Target="presProps.xml"/><Relationship Id="rId97" Type="http://schemas.openxmlformats.org/officeDocument/2006/relationships/viewProps" Target="viewProps.xml"/><Relationship Id="rId98" Type="http://schemas.openxmlformats.org/officeDocument/2006/relationships/theme" Target="theme/theme1.xml"/><Relationship Id="rId9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B308DF-3A9B-4FC6-9431-9979F3F136C6}" type="datetimeFigureOut">
              <a:rPr lang="pt-BR" smtClean="0"/>
              <a:pPr/>
              <a:t>8/23/11</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1EBBE5-D870-4C89-8D6A-A300CEC4F0F2}" type="slidenum">
              <a:rPr lang="pt-BR" smtClean="0"/>
              <a:pPr/>
              <a:t>‹#›</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Slide de título">
    <p:bg>
      <p:bgRef idx="1001">
        <a:schemeClr val="bg2"/>
      </p:bgRef>
    </p:bg>
    <p:spTree>
      <p:nvGrpSpPr>
        <p:cNvPr id="1" name=""/>
        <p:cNvGrpSpPr/>
        <p:nvPr/>
      </p:nvGrpSpPr>
      <p:grpSpPr>
        <a:xfrm>
          <a:off x="0" y="0"/>
          <a:ext cx="0" cy="0"/>
          <a:chOff x="0" y="0"/>
          <a:chExt cx="0" cy="0"/>
        </a:xfrm>
      </p:grpSpPr>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ítu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p:txBody>
          <a:bodyPr/>
          <a:lstStyle/>
          <a:p>
            <a:fld id="{38B12744-606F-44AC-915B-9DFC064B9678}" type="datetimeFigureOut">
              <a:rPr lang="pt-BR" smtClean="0"/>
              <a:pPr/>
              <a:t>8/23/11</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7" name="Conector reto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ço Reservado para Número de Slid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5002560-759D-4630-9A76-6B3E24498037}" type="slidenum">
              <a:rPr lang="pt-BR" smtClean="0"/>
              <a:pPr/>
              <a:t>‹#›</a:t>
            </a:fld>
            <a:endParaRPr lang="pt-BR"/>
          </a:p>
        </p:txBody>
      </p:sp>
      <p:sp>
        <p:nvSpPr>
          <p:cNvPr id="8" name="Títu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t-BR" smtClean="0"/>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ítulo e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38B12744-606F-44AC-915B-9DFC064B9678}" type="datetimeFigureOut">
              <a:rPr lang="pt-BR" smtClean="0"/>
              <a:pPr/>
              <a:t>8/23/11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5002560-759D-4630-9A76-6B3E24498037}" type="slidenum">
              <a:rPr lang="pt-BR" smtClean="0"/>
              <a:pPr/>
              <a:t>‹#›</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ítulo e texto verticais">
    <p:bg>
      <p:bgRef idx="1001">
        <a:schemeClr val="bg2"/>
      </p:bgRef>
    </p:bg>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ector reto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6915912" y="3009901"/>
            <a:ext cx="457200" cy="441325"/>
          </a:xfrm>
        </p:spPr>
        <p:txBody>
          <a:bodyPr/>
          <a:lstStyle/>
          <a:p>
            <a:fld id="{65002560-759D-4630-9A76-6B3E24498037}" type="slidenum">
              <a:rPr lang="pt-BR" smtClean="0"/>
              <a:pPr/>
              <a:t>‹#›</a:t>
            </a:fld>
            <a:endParaRPr lang="pt-BR"/>
          </a:p>
        </p:txBody>
      </p:sp>
      <p:sp>
        <p:nvSpPr>
          <p:cNvPr id="3" name="Espaço Reservado para Texto Vertical 2"/>
          <p:cNvSpPr>
            <a:spLocks noGrp="1"/>
          </p:cNvSpPr>
          <p:nvPr>
            <p:ph type="body" orient="vert" idx="1"/>
          </p:nvPr>
        </p:nvSpPr>
        <p:spPr>
          <a:xfrm>
            <a:off x="304800" y="304800"/>
            <a:ext cx="6553200" cy="5821366"/>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38B12744-606F-44AC-915B-9DFC064B9678}" type="datetimeFigureOut">
              <a:rPr lang="pt-BR" smtClean="0"/>
              <a:pPr/>
              <a:t>8/23/11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2" name="Título Vertical 1"/>
          <p:cNvSpPr>
            <a:spLocks noGrp="1"/>
          </p:cNvSpPr>
          <p:nvPr>
            <p:ph type="title" orient="vert"/>
          </p:nvPr>
        </p:nvSpPr>
        <p:spPr>
          <a:xfrm>
            <a:off x="7391400" y="304801"/>
            <a:ext cx="1447800" cy="5851525"/>
          </a:xfrm>
        </p:spPr>
        <p:txBody>
          <a:bodyPr vert="eaVert"/>
          <a:lstStyle/>
          <a:p>
            <a:r>
              <a:rPr kumimoji="0" lang="pt-BR" smtClean="0"/>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ítulo 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38B12744-606F-44AC-915B-9DFC064B9678}" type="datetimeFigureOut">
              <a:rPr lang="pt-BR" smtClean="0"/>
              <a:pPr/>
              <a:t>8/23/11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a:xfrm>
            <a:off x="4361688" y="1026372"/>
            <a:ext cx="457200" cy="441325"/>
          </a:xfrm>
        </p:spPr>
        <p:txBody>
          <a:bodyPr/>
          <a:lstStyle/>
          <a:p>
            <a:fld id="{65002560-759D-4630-9A76-6B3E24498037}" type="slidenum">
              <a:rPr lang="pt-BR" smtClean="0"/>
              <a:pPr/>
              <a:t>‹#›</a:t>
            </a:fld>
            <a:endParaRPr lang="pt-BR"/>
          </a:p>
        </p:txBody>
      </p:sp>
      <p:sp>
        <p:nvSpPr>
          <p:cNvPr id="8" name="Espaço Reservado para Conteúdo 7"/>
          <p:cNvSpPr>
            <a:spLocks noGrp="1"/>
          </p:cNvSpPr>
          <p:nvPr>
            <p:ph sz="quarter" idx="1"/>
          </p:nvPr>
        </p:nvSpPr>
        <p:spPr>
          <a:xfrm>
            <a:off x="301752" y="1527048"/>
            <a:ext cx="850392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Cabeçalho da Seção">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13" name="Retângu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ângu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ço Reservado para Rodapé 4"/>
          <p:cNvSpPr>
            <a:spLocks noGrp="1"/>
          </p:cNvSpPr>
          <p:nvPr>
            <p:ph type="ftr" sz="quarter" idx="11"/>
          </p:nvPr>
        </p:nvSpPr>
        <p:spPr/>
        <p:txBody>
          <a:bodyPr/>
          <a:lstStyle/>
          <a:p>
            <a:endParaRPr lang="pt-BR"/>
          </a:p>
        </p:txBody>
      </p:sp>
      <p:sp>
        <p:nvSpPr>
          <p:cNvPr id="4" name="Espaço Reservado para Data 3"/>
          <p:cNvSpPr>
            <a:spLocks noGrp="1"/>
          </p:cNvSpPr>
          <p:nvPr>
            <p:ph type="dt" sz="half" idx="10"/>
          </p:nvPr>
        </p:nvSpPr>
        <p:spPr/>
        <p:txBody>
          <a:bodyPr/>
          <a:lstStyle/>
          <a:p>
            <a:fld id="{38B12744-606F-44AC-915B-9DFC064B9678}" type="datetimeFigureOut">
              <a:rPr lang="pt-BR" smtClean="0"/>
              <a:pPr/>
              <a:t>8/23/11</a:t>
            </a:fld>
            <a:endParaRPr lang="pt-BR"/>
          </a:p>
        </p:txBody>
      </p:sp>
      <p:sp>
        <p:nvSpPr>
          <p:cNvPr id="8" name="Conector reto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5002560-759D-4630-9A76-6B3E24498037}" type="slidenum">
              <a:rPr lang="pt-BR" smtClean="0"/>
              <a:pPr/>
              <a:t>‹#›</a:t>
            </a:fld>
            <a:endParaRPr lang="pt-BR"/>
          </a:p>
        </p:txBody>
      </p:sp>
      <p:sp>
        <p:nvSpPr>
          <p:cNvPr id="2" name="Títu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t-BR" smtClean="0"/>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uas Partes d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301752" y="228600"/>
            <a:ext cx="8534400" cy="758952"/>
          </a:xfrm>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a:xfrm>
            <a:off x="5791200" y="6409944"/>
            <a:ext cx="3044952" cy="365760"/>
          </a:xfrm>
        </p:spPr>
        <p:txBody>
          <a:bodyPr/>
          <a:lstStyle/>
          <a:p>
            <a:fld id="{38B12744-606F-44AC-915B-9DFC064B9678}" type="datetimeFigureOut">
              <a:rPr lang="pt-BR" smtClean="0"/>
              <a:pPr/>
              <a:t>8/23/11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5002560-759D-4630-9A76-6B3E24498037}" type="slidenum">
              <a:rPr lang="pt-BR" smtClean="0"/>
              <a:pPr/>
              <a:t>‹#›</a:t>
            </a:fld>
            <a:endParaRPr lang="pt-BR"/>
          </a:p>
        </p:txBody>
      </p:sp>
      <p:sp>
        <p:nvSpPr>
          <p:cNvPr id="8" name="Conector reto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ço Reservado para Conteúdo 9"/>
          <p:cNvSpPr>
            <a:spLocks noGrp="1"/>
          </p:cNvSpPr>
          <p:nvPr>
            <p:ph sz="half" idx="1"/>
          </p:nvPr>
        </p:nvSpPr>
        <p:spPr>
          <a:xfrm>
            <a:off x="301752" y="1371600"/>
            <a:ext cx="4038600" cy="4681728"/>
          </a:xfrm>
        </p:spPr>
        <p:txBody>
          <a:bodyPr/>
          <a:lstStyle>
            <a:lvl1pPr>
              <a:defRPr sz="2500"/>
            </a:lvl1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Conteúdo 11"/>
          <p:cNvSpPr>
            <a:spLocks noGrp="1"/>
          </p:cNvSpPr>
          <p:nvPr>
            <p:ph sz="half" idx="2"/>
          </p:nvPr>
        </p:nvSpPr>
        <p:spPr>
          <a:xfrm>
            <a:off x="4800600" y="1371600"/>
            <a:ext cx="4038600" cy="4681728"/>
          </a:xfrm>
        </p:spPr>
        <p:txBody>
          <a:bodyPr/>
          <a:lstStyle>
            <a:lvl1pPr>
              <a:defRPr sz="2500"/>
            </a:lvl1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ação">
    <p:bg>
      <p:bgRef idx="1001">
        <a:schemeClr val="bg2"/>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ângu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ângu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ângu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ângu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7" name="Espaço Reservado para Data 6"/>
          <p:cNvSpPr>
            <a:spLocks noGrp="1"/>
          </p:cNvSpPr>
          <p:nvPr>
            <p:ph type="dt" sz="half" idx="10"/>
          </p:nvPr>
        </p:nvSpPr>
        <p:spPr/>
        <p:txBody>
          <a:bodyPr/>
          <a:lstStyle/>
          <a:p>
            <a:fld id="{38B12744-606F-44AC-915B-9DFC064B9678}" type="datetimeFigureOut">
              <a:rPr lang="pt-BR" smtClean="0"/>
              <a:pPr/>
              <a:t>8/23/11</a:t>
            </a:fld>
            <a:endParaRPr lang="pt-BR"/>
          </a:p>
        </p:txBody>
      </p:sp>
      <p:sp>
        <p:nvSpPr>
          <p:cNvPr id="8" name="Espaço Reservado para Rodapé 7"/>
          <p:cNvSpPr>
            <a:spLocks noGrp="1"/>
          </p:cNvSpPr>
          <p:nvPr>
            <p:ph type="ftr" sz="quarter" idx="11"/>
          </p:nvPr>
        </p:nvSpPr>
        <p:spPr>
          <a:xfrm>
            <a:off x="304800" y="6409944"/>
            <a:ext cx="3581400" cy="365760"/>
          </a:xfrm>
        </p:spPr>
        <p:txBody>
          <a:bodyPr/>
          <a:lstStyle/>
          <a:p>
            <a:endParaRPr lang="pt-BR"/>
          </a:p>
        </p:txBody>
      </p:sp>
      <p:sp>
        <p:nvSpPr>
          <p:cNvPr id="15" name="Conector reto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ço Reservado para Conteúdo 23"/>
          <p:cNvSpPr>
            <a:spLocks noGrp="1"/>
          </p:cNvSpPr>
          <p:nvPr>
            <p:ph sz="quarter" idx="2"/>
          </p:nvPr>
        </p:nvSpPr>
        <p:spPr>
          <a:xfrm>
            <a:off x="301752" y="2471383"/>
            <a:ext cx="4041648" cy="3818404"/>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Conteúdo 25"/>
          <p:cNvSpPr>
            <a:spLocks noGrp="1"/>
          </p:cNvSpPr>
          <p:nvPr>
            <p:ph sz="quarter" idx="4"/>
          </p:nvPr>
        </p:nvSpPr>
        <p:spPr>
          <a:xfrm>
            <a:off x="4800600" y="2471383"/>
            <a:ext cx="4038600" cy="382219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5" name="E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ço Reservado para Número de Slide 8"/>
          <p:cNvSpPr>
            <a:spLocks noGrp="1"/>
          </p:cNvSpPr>
          <p:nvPr>
            <p:ph type="sldNum" sz="quarter" idx="12"/>
          </p:nvPr>
        </p:nvSpPr>
        <p:spPr>
          <a:xfrm>
            <a:off x="4343400" y="1042416"/>
            <a:ext cx="457200" cy="441325"/>
          </a:xfrm>
        </p:spPr>
        <p:txBody>
          <a:bodyPr/>
          <a:lstStyle>
            <a:lvl1pPr algn="ctr">
              <a:defRPr/>
            </a:lvl1pPr>
          </a:lstStyle>
          <a:p>
            <a:fld id="{65002560-759D-4630-9A76-6B3E24498037}" type="slidenum">
              <a:rPr lang="pt-BR" smtClean="0"/>
              <a:pPr/>
              <a:t>‹#›</a:t>
            </a:fld>
            <a:endParaRPr lang="pt-BR"/>
          </a:p>
        </p:txBody>
      </p:sp>
      <p:sp>
        <p:nvSpPr>
          <p:cNvPr id="23" name="Título 22"/>
          <p:cNvSpPr>
            <a:spLocks noGrp="1"/>
          </p:cNvSpPr>
          <p:nvPr>
            <p:ph type="title"/>
          </p:nvPr>
        </p:nvSpPr>
        <p:spPr/>
        <p:txBody>
          <a:bodyPr rtlCol="0" anchor="b" anchorCtr="0"/>
          <a:lstStyle/>
          <a:p>
            <a:r>
              <a:rPr kumimoji="0" lang="pt-BR" smtClean="0"/>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38B12744-606F-44AC-915B-9DFC064B9678}" type="datetimeFigureOut">
              <a:rPr lang="pt-BR" smtClean="0"/>
              <a:pPr/>
              <a:t>8/23/11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a:xfrm>
            <a:off x="4343400" y="1036020"/>
            <a:ext cx="457200" cy="441325"/>
          </a:xfrm>
        </p:spPr>
        <p:txBody>
          <a:bodyPr/>
          <a:lstStyle/>
          <a:p>
            <a:fld id="{65002560-759D-4630-9A76-6B3E24498037}" type="slidenum">
              <a:rPr lang="pt-BR" smtClean="0"/>
              <a:pPr/>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Em branco">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ângu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ângu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ço Reservado para Data 1"/>
          <p:cNvSpPr>
            <a:spLocks noGrp="1"/>
          </p:cNvSpPr>
          <p:nvPr>
            <p:ph type="dt" sz="half" idx="10"/>
          </p:nvPr>
        </p:nvSpPr>
        <p:spPr/>
        <p:txBody>
          <a:bodyPr/>
          <a:lstStyle/>
          <a:p>
            <a:fld id="{38B12744-606F-44AC-915B-9DFC064B9678}" type="datetimeFigureOut">
              <a:rPr lang="pt-BR" smtClean="0"/>
              <a:pPr/>
              <a:t>8/23/11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5002560-759D-4630-9A76-6B3E24498037}" type="slidenum">
              <a:rPr lang="pt-BR" smtClean="0"/>
              <a:pPr/>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9" name="Retângu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ângu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8" name="Retângu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ector reto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ço Reservado para Conteúdo 19"/>
          <p:cNvSpPr>
            <a:spLocks noGrp="1"/>
          </p:cNvSpPr>
          <p:nvPr>
            <p:ph sz="quarter" idx="1"/>
          </p:nvPr>
        </p:nvSpPr>
        <p:spPr>
          <a:xfrm>
            <a:off x="3124200" y="685800"/>
            <a:ext cx="5638800" cy="5410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5002560-759D-4630-9A76-6B3E24498037}" type="slidenum">
              <a:rPr lang="pt-BR" smtClean="0"/>
              <a:pPr/>
              <a:t>‹#›</a:t>
            </a:fld>
            <a:endParaRPr lang="pt-BR"/>
          </a:p>
        </p:txBody>
      </p:sp>
      <p:sp>
        <p:nvSpPr>
          <p:cNvPr id="21" name="Retângu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p:txBody>
          <a:bodyPr/>
          <a:lstStyle/>
          <a:p>
            <a:fld id="{38B12744-606F-44AC-915B-9DFC064B9678}" type="datetimeFigureOut">
              <a:rPr lang="pt-BR" smtClean="0"/>
              <a:pPr/>
              <a:t>8/23/11</a:t>
            </a:fld>
            <a:endParaRPr lang="pt-BR"/>
          </a:p>
        </p:txBody>
      </p:sp>
      <p:sp>
        <p:nvSpPr>
          <p:cNvPr id="6" name="Espaço Reservado para Rodapé 5"/>
          <p:cNvSpPr>
            <a:spLocks noGrp="1"/>
          </p:cNvSpPr>
          <p:nvPr>
            <p:ph type="ftr" sz="quarter" idx="11"/>
          </p:nvPr>
        </p:nvSpPr>
        <p:spPr>
          <a:xfrm>
            <a:off x="301752" y="6410848"/>
            <a:ext cx="3383280" cy="365760"/>
          </a:xfrm>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m com Legenda">
    <p:spTree>
      <p:nvGrpSpPr>
        <p:cNvPr id="1" name=""/>
        <p:cNvGrpSpPr/>
        <p:nvPr/>
      </p:nvGrpSpPr>
      <p:grpSpPr>
        <a:xfrm>
          <a:off x="0" y="0"/>
          <a:ext cx="0" cy="0"/>
          <a:chOff x="0" y="0"/>
          <a:chExt cx="0" cy="0"/>
        </a:xfrm>
      </p:grpSpPr>
      <p:sp>
        <p:nvSpPr>
          <p:cNvPr id="21" name="Conector reto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ângu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ângu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371600" y="312738"/>
            <a:ext cx="457200" cy="441325"/>
          </a:xfrm>
        </p:spPr>
        <p:txBody>
          <a:bodyPr/>
          <a:lstStyle/>
          <a:p>
            <a:fld id="{65002560-759D-4630-9A76-6B3E24498037}" type="slidenum">
              <a:rPr lang="pt-BR" smtClean="0"/>
              <a:pPr/>
              <a:t>‹#›</a:t>
            </a:fld>
            <a:endParaRPr lang="pt-BR"/>
          </a:p>
        </p:txBody>
      </p:sp>
      <p:sp>
        <p:nvSpPr>
          <p:cNvPr id="2" name="Títu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3000375" y="609600"/>
            <a:ext cx="5867400" cy="4267200"/>
          </a:xfrm>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22" name="Retângu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a:xfrm>
            <a:off x="5788152" y="6404984"/>
            <a:ext cx="3044952" cy="365760"/>
          </a:xfrm>
        </p:spPr>
        <p:txBody>
          <a:bodyPr/>
          <a:lstStyle/>
          <a:p>
            <a:fld id="{38B12744-606F-44AC-915B-9DFC064B9678}" type="datetimeFigureOut">
              <a:rPr lang="pt-BR" smtClean="0"/>
              <a:pPr/>
              <a:t>8/23/11</a:t>
            </a:fld>
            <a:endParaRPr lang="pt-BR"/>
          </a:p>
        </p:txBody>
      </p:sp>
      <p:sp>
        <p:nvSpPr>
          <p:cNvPr id="6" name="Espaço Reservado para Rodapé 5"/>
          <p:cNvSpPr>
            <a:spLocks noGrp="1"/>
          </p:cNvSpPr>
          <p:nvPr>
            <p:ph type="ftr" sz="quarter" idx="11"/>
          </p:nvPr>
        </p:nvSpPr>
        <p:spPr>
          <a:xfrm>
            <a:off x="301752" y="6410848"/>
            <a:ext cx="3584448" cy="365760"/>
          </a:xfrm>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ço Reservado para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8B12744-606F-44AC-915B-9DFC064B9678}" type="datetimeFigureOut">
              <a:rPr lang="pt-BR" smtClean="0"/>
              <a:pPr/>
              <a:t>8/23/11</a:t>
            </a:fld>
            <a:endParaRPr lang="pt-BR"/>
          </a:p>
        </p:txBody>
      </p:sp>
      <p:sp>
        <p:nvSpPr>
          <p:cNvPr id="3" name="Espaço Reservado para Rodapé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t-BR"/>
          </a:p>
        </p:txBody>
      </p:sp>
      <p:sp>
        <p:nvSpPr>
          <p:cNvPr id="8" name="Retângu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ector reto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5002560-759D-4630-9A76-6B3E24498037}" type="slidenum">
              <a:rPr lang="pt-BR" smtClean="0"/>
              <a:pPr/>
              <a:t>‹#›</a:t>
            </a:fld>
            <a:endParaRPr lang="pt-BR"/>
          </a:p>
        </p:txBody>
      </p:sp>
      <p:sp>
        <p:nvSpPr>
          <p:cNvPr id="22" name="Espaço Reservado para Título 21"/>
          <p:cNvSpPr>
            <a:spLocks noGrp="1"/>
          </p:cNvSpPr>
          <p:nvPr>
            <p:ph type="title"/>
          </p:nvPr>
        </p:nvSpPr>
        <p:spPr>
          <a:xfrm>
            <a:off x="301752" y="228600"/>
            <a:ext cx="8534400" cy="758952"/>
          </a:xfrm>
          <a:prstGeom prst="rect">
            <a:avLst/>
          </a:prstGeom>
        </p:spPr>
        <p:txBody>
          <a:bodyPr vert="horz" anchor="b">
            <a:normAutofit/>
          </a:bodyPr>
          <a:lstStyle/>
          <a:p>
            <a:r>
              <a:rPr kumimoji="0" lang="pt-BR" noProof="0" dirty="0" smtClean="0"/>
              <a:t>Clique para editar o estilo do título mestre</a:t>
            </a:r>
            <a:endParaRPr kumimoji="0" lang="pt-BR" noProof="0" dirty="0"/>
          </a:p>
        </p:txBody>
      </p:sp>
      <p:sp>
        <p:nvSpPr>
          <p:cNvPr id="13" name="Espaço Reservado para Tex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t-BR" noProof="0" dirty="0" smtClean="0"/>
              <a:t>Clique para editar os estilos do texto mestre</a:t>
            </a:r>
          </a:p>
          <a:p>
            <a:pPr lvl="1" eaLnBrk="1" latinLnBrk="0" hangingPunct="1"/>
            <a:r>
              <a:rPr kumimoji="0" lang="pt-BR" noProof="0" dirty="0" smtClean="0"/>
              <a:t>Segundo nível</a:t>
            </a:r>
          </a:p>
          <a:p>
            <a:pPr lvl="2" eaLnBrk="1" latinLnBrk="0" hangingPunct="1"/>
            <a:r>
              <a:rPr kumimoji="0" lang="pt-BR" noProof="0" dirty="0" smtClean="0"/>
              <a:t>Terceiro nível</a:t>
            </a:r>
          </a:p>
          <a:p>
            <a:pPr lvl="3" eaLnBrk="1" latinLnBrk="0" hangingPunct="1"/>
            <a:r>
              <a:rPr kumimoji="0" lang="pt-BR" noProof="0" dirty="0" smtClean="0"/>
              <a:t>Quarto nível</a:t>
            </a:r>
          </a:p>
          <a:p>
            <a:pPr lvl="4" eaLnBrk="1" latinLnBrk="0" hangingPunct="1"/>
            <a:r>
              <a:rPr kumimoji="0" lang="pt-BR" noProof="0" dirty="0" smtClean="0"/>
              <a:t>Quinto nível</a:t>
            </a:r>
            <a:endParaRPr kumimoji="0" lang="pt-BR" noProof="0"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RiP5bCxid4%23www.youtube.com/watch?v=-RiP5bCxid4"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normAutofit/>
          </a:bodyPr>
          <a:lstStyle/>
          <a:p>
            <a:r>
              <a:rPr lang="pt-BR" sz="2000" dirty="0" smtClean="0"/>
              <a:t>Livro de Robert </a:t>
            </a:r>
            <a:r>
              <a:rPr lang="pt-BR" sz="2000" dirty="0" err="1" smtClean="0"/>
              <a:t>Denhardt</a:t>
            </a:r>
            <a:endParaRPr lang="pt-BR" sz="2000" dirty="0" smtClean="0"/>
          </a:p>
          <a:p>
            <a:r>
              <a:rPr lang="pt-BR" sz="2000" dirty="0" smtClean="0"/>
              <a:t>Editora </a:t>
            </a:r>
            <a:r>
              <a:rPr lang="pt-BR" sz="2000" dirty="0" err="1" smtClean="0"/>
              <a:t>Cengage</a:t>
            </a:r>
            <a:endParaRPr lang="pt-BR" sz="2000" dirty="0" smtClean="0"/>
          </a:p>
          <a:p>
            <a:endParaRPr lang="pt-BR" sz="2000" dirty="0" smtClean="0"/>
          </a:p>
          <a:p>
            <a:r>
              <a:rPr lang="pt-BR" sz="2000" dirty="0" smtClean="0"/>
              <a:t>Capítulos 4,5,6</a:t>
            </a:r>
          </a:p>
        </p:txBody>
      </p:sp>
      <p:sp>
        <p:nvSpPr>
          <p:cNvPr id="2" name="Título 1"/>
          <p:cNvSpPr>
            <a:spLocks noGrp="1"/>
          </p:cNvSpPr>
          <p:nvPr>
            <p:ph type="ctrTitle"/>
          </p:nvPr>
        </p:nvSpPr>
        <p:spPr/>
        <p:txBody>
          <a:bodyPr>
            <a:normAutofit/>
          </a:bodyPr>
          <a:lstStyle/>
          <a:p>
            <a:r>
              <a:rPr lang="pt-BR" b="1" dirty="0" smtClean="0"/>
              <a:t>Teorias da Administração Pública</a:t>
            </a:r>
            <a:endParaRPr lang="pt-BR" dirty="0"/>
          </a:p>
        </p:txBody>
      </p:sp>
      <p:sp>
        <p:nvSpPr>
          <p:cNvPr id="4" name="Espaço Reservado para Rodapé 3"/>
          <p:cNvSpPr>
            <a:spLocks noGrp="1"/>
          </p:cNvSpPr>
          <p:nvPr>
            <p:ph type="ftr" sz="quarter" idx="11"/>
          </p:nvPr>
        </p:nvSpPr>
        <p:spPr>
          <a:xfrm>
            <a:off x="304800" y="6410848"/>
            <a:ext cx="8339166" cy="365760"/>
          </a:xfrm>
        </p:spPr>
        <p:txBody>
          <a:bodyPr/>
          <a:lstStyle/>
          <a:p>
            <a:r>
              <a:rPr lang="pt-BR" b="1" dirty="0" smtClean="0"/>
              <a:t>Disciplina Governo Eletrônico Professores: Aires </a:t>
            </a:r>
            <a:r>
              <a:rPr lang="pt-BR" b="1" dirty="0" err="1" smtClean="0"/>
              <a:t>Rover</a:t>
            </a:r>
            <a:r>
              <a:rPr lang="pt-BR" b="1" dirty="0" smtClean="0"/>
              <a:t> e </a:t>
            </a:r>
            <a:r>
              <a:rPr lang="pt-BR" b="1" dirty="0" err="1" smtClean="0"/>
              <a:t>Orides</a:t>
            </a:r>
            <a:r>
              <a:rPr lang="pt-BR" b="1" dirty="0" smtClean="0"/>
              <a:t> </a:t>
            </a:r>
            <a:r>
              <a:rPr lang="pt-BR" b="1" dirty="0" err="1" smtClean="0"/>
              <a:t>Mezzaroba</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z="3600" dirty="0" smtClean="0"/>
              <a:t>CRÍTICA DE DAHL</a:t>
            </a:r>
            <a:endParaRPr lang="pt-BR" dirty="0"/>
          </a:p>
        </p:txBody>
      </p:sp>
      <p:sp>
        <p:nvSpPr>
          <p:cNvPr id="3" name="Espaço Reservado para Conteúdo 2"/>
          <p:cNvSpPr>
            <a:spLocks noGrp="1"/>
          </p:cNvSpPr>
          <p:nvPr>
            <p:ph sz="quarter" idx="1"/>
          </p:nvPr>
        </p:nvSpPr>
        <p:spPr>
          <a:xfrm>
            <a:off x="301752" y="1527048"/>
            <a:ext cx="8503920" cy="5178552"/>
          </a:xfrm>
        </p:spPr>
        <p:txBody>
          <a:bodyPr>
            <a:normAutofit fontScale="85000" lnSpcReduction="20000"/>
          </a:bodyPr>
          <a:lstStyle/>
          <a:p>
            <a:pPr algn="just"/>
            <a:r>
              <a:rPr lang="pt-BR" dirty="0" smtClean="0"/>
              <a:t>Simon afastara a </a:t>
            </a:r>
            <a:r>
              <a:rPr lang="pt-BR" dirty="0" smtClean="0"/>
              <a:t>administraç</a:t>
            </a:r>
            <a:r>
              <a:rPr lang="pt-BR" dirty="0" smtClean="0"/>
              <a:t>ã</a:t>
            </a:r>
            <a:r>
              <a:rPr lang="pt-BR" dirty="0" smtClean="0"/>
              <a:t>o </a:t>
            </a:r>
            <a:r>
              <a:rPr lang="pt-BR" dirty="0" smtClean="0"/>
              <a:t>da ciência política, abordagem genérica, privilegiou os meios em detrimento dos fins, as técnicas em detrimento dos princípios políticos</a:t>
            </a:r>
            <a:r>
              <a:rPr lang="pt-BR" dirty="0" smtClean="0"/>
              <a:t>.</a:t>
            </a:r>
          </a:p>
          <a:p>
            <a:pPr algn="just"/>
            <a:r>
              <a:rPr lang="pt-BR" dirty="0" err="1" smtClean="0"/>
              <a:t>Dahl</a:t>
            </a:r>
            <a:r>
              <a:rPr lang="pt-BR" dirty="0" smtClean="0"/>
              <a:t> </a:t>
            </a:r>
            <a:r>
              <a:rPr lang="pt-BR" dirty="0" smtClean="0"/>
              <a:t>fez uma crítica mais radical e reveladora. Buscava uma verdadeira ciência.</a:t>
            </a:r>
            <a:r>
              <a:rPr lang="pt-BR" dirty="0" smtClean="0"/>
              <a:t> </a:t>
            </a:r>
          </a:p>
          <a:p>
            <a:pPr algn="just"/>
            <a:r>
              <a:rPr lang="pt-BR" dirty="0" smtClean="0"/>
              <a:t>1</a:t>
            </a:r>
            <a:r>
              <a:rPr lang="pt-BR" dirty="0" smtClean="0"/>
              <a:t>. A interpretação positivista sugeria que as ciências sociais fossem imparciais frente a valores</a:t>
            </a:r>
            <a:r>
              <a:rPr lang="pt-BR" dirty="0" smtClean="0"/>
              <a:t>.</a:t>
            </a:r>
          </a:p>
          <a:p>
            <a:pPr algn="just"/>
            <a:r>
              <a:rPr lang="pt-BR" dirty="0" smtClean="0"/>
              <a:t>2</a:t>
            </a:r>
            <a:r>
              <a:rPr lang="pt-BR" dirty="0" smtClean="0"/>
              <a:t>. </a:t>
            </a:r>
            <a:r>
              <a:rPr lang="pt-BR" dirty="0" err="1" smtClean="0"/>
              <a:t>Dahl</a:t>
            </a:r>
            <a:r>
              <a:rPr lang="pt-BR" dirty="0" smtClean="0"/>
              <a:t> interpretava que isso revelava a preferência pelo valor eficiência, mas advertia que eficiência era um valor que teria que competir com outros como responsabilidade individual e moralidade democrática</a:t>
            </a:r>
            <a:r>
              <a:rPr lang="pt-BR" dirty="0" smtClean="0"/>
              <a:t>;</a:t>
            </a:r>
          </a:p>
          <a:p>
            <a:pPr algn="just"/>
            <a:r>
              <a:rPr lang="pt-BR" dirty="0" smtClean="0"/>
              <a:t>Eficiência </a:t>
            </a:r>
            <a:r>
              <a:rPr lang="pt-BR" dirty="0" smtClean="0"/>
              <a:t>x necessidade de envolvimento dos cidadãos na tomada de </a:t>
            </a:r>
            <a:r>
              <a:rPr lang="pt-BR" dirty="0" smtClean="0"/>
              <a:t>decisão</a:t>
            </a:r>
          </a:p>
          <a:p>
            <a:pPr algn="just"/>
            <a:r>
              <a:rPr lang="pt-BR" dirty="0" smtClean="0"/>
              <a:t>Como </a:t>
            </a:r>
            <a:r>
              <a:rPr lang="pt-BR" dirty="0" smtClean="0"/>
              <a:t>avaliar os campos de concentração nazista que foram muito eficientes em sua organização ??</a:t>
            </a:r>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Dahl</a:t>
            </a:r>
            <a:endParaRPr lang="pt-BR" dirty="0"/>
          </a:p>
        </p:txBody>
      </p:sp>
      <p:sp>
        <p:nvSpPr>
          <p:cNvPr id="3" name="Espaço Reservado para Conteúdo 2"/>
          <p:cNvSpPr>
            <a:spLocks noGrp="1"/>
          </p:cNvSpPr>
          <p:nvPr>
            <p:ph sz="quarter" idx="1"/>
          </p:nvPr>
        </p:nvSpPr>
        <p:spPr/>
        <p:txBody>
          <a:bodyPr>
            <a:normAutofit fontScale="70000" lnSpcReduction="20000"/>
          </a:bodyPr>
          <a:lstStyle/>
          <a:p>
            <a:pPr algn="just"/>
            <a:r>
              <a:rPr lang="pt-BR" dirty="0" err="1" smtClean="0"/>
              <a:t>Dahl</a:t>
            </a:r>
            <a:r>
              <a:rPr lang="pt-BR" dirty="0" smtClean="0"/>
              <a:t> - explicitar os valores e não dissimular a eficiência como científica.Conflitos de valor entre eficiência e democracia - interesse na Administração Pública.</a:t>
            </a:r>
          </a:p>
          <a:p>
            <a:pPr algn="just"/>
            <a:r>
              <a:rPr lang="pt-BR" dirty="0" smtClean="0"/>
              <a:t>Interesse de eficiência na empresa privada corre contra a responsabilidade social dos negócios.Estudo da administração pública se embasa no estudo do comportamento humano - problema central em torno do ser humano.Mas </a:t>
            </a:r>
            <a:r>
              <a:rPr lang="pt-BR" dirty="0" err="1" smtClean="0"/>
              <a:t>Dahl</a:t>
            </a:r>
            <a:r>
              <a:rPr lang="pt-BR" dirty="0" smtClean="0"/>
              <a:t> (1947, p. 4) levou sua análise um passo adiante, sugerindo que o capitalismo nos impeliu a “um esforço de organizar o processo produtivo em linhas racionais” e que esta abordagem havia sido aceita por muitos teóricos de organizações, para quem a criação de estruturas lógicas, racionais era sumamente desejável. Mas, segundo </a:t>
            </a:r>
            <a:r>
              <a:rPr lang="pt-BR" dirty="0" err="1" smtClean="0"/>
              <a:t>Dahl</a:t>
            </a:r>
            <a:r>
              <a:rPr lang="pt-BR" dirty="0" smtClean="0"/>
              <a:t>, a adesão a este modelo racionalista faz ignorar o fato de que os seres humanos nem sempre agem em termos racionais ou mesmo se comportam da forma mais eficiente no contexto de estruturas racionais. Assim, “não podemos lograr uma ciência [da administração], criando no ‘homem administrativo’ mecanizado um descendente moderno do homem racional do século 18, cuja vida existe somente nos livros de administração pública e cuja atividade única é a estrita obediência às ‘leis universais da ciência da administração’” (p. 7).</a:t>
            </a:r>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Simon: Modelo Racional de administração</a:t>
            </a:r>
            <a:endParaRPr lang="pt-BR" dirty="0"/>
          </a:p>
        </p:txBody>
      </p:sp>
      <p:sp>
        <p:nvSpPr>
          <p:cNvPr id="4" name="Content Placeholder 3"/>
          <p:cNvSpPr>
            <a:spLocks noGrp="1"/>
          </p:cNvSpPr>
          <p:nvPr>
            <p:ph sz="quarter" idx="1"/>
          </p:nvPr>
        </p:nvSpPr>
        <p:spPr/>
        <p:txBody>
          <a:bodyPr/>
          <a:lstStyle/>
          <a:p>
            <a:pPr algn="just"/>
            <a:r>
              <a:rPr lang="pt-BR" dirty="0" smtClean="0"/>
              <a:t>Simon reagiu: afirmou o culto a eficiência e não reconheceu as implicações político-administrativas da </a:t>
            </a:r>
            <a:r>
              <a:rPr lang="pt-PT" dirty="0" smtClean="0"/>
              <a:t>eficiência como uma política.</a:t>
            </a:r>
          </a:p>
          <a:p>
            <a:pPr algn="just"/>
            <a:r>
              <a:rPr lang="pt-PT" dirty="0" err="1" smtClean="0"/>
              <a:t>Simon</a:t>
            </a:r>
            <a:r>
              <a:rPr lang="pt-PT" dirty="0" smtClean="0"/>
              <a:t> desenvolveu trabalhos sobre psicologia social na tomada de decisão e depois sobre tecnologia da informação e os </a:t>
            </a:r>
            <a:r>
              <a:rPr lang="pt-PT" dirty="0" smtClean="0"/>
              <a:t>processos </a:t>
            </a:r>
            <a:r>
              <a:rPr lang="pt-PT" dirty="0" smtClean="0"/>
              <a:t>de desenvolvimento cognitivo. Perspectiva positivista</a:t>
            </a:r>
          </a:p>
          <a:p>
            <a:pPr algn="just"/>
            <a:r>
              <a:rPr lang="pt-PT" dirty="0" smtClean="0"/>
              <a:t>Import</a:t>
            </a:r>
            <a:r>
              <a:rPr lang="pt-PT" dirty="0" smtClean="0"/>
              <a:t>â</a:t>
            </a:r>
            <a:r>
              <a:rPr lang="pt-PT" dirty="0" smtClean="0"/>
              <a:t>ncia </a:t>
            </a:r>
            <a:r>
              <a:rPr lang="pt-PT" dirty="0" smtClean="0"/>
              <a:t>da base factual para conclusões - </a:t>
            </a:r>
            <a:r>
              <a:rPr lang="pt-PT" dirty="0" err="1" smtClean="0"/>
              <a:t>objetividade</a:t>
            </a:r>
            <a:r>
              <a:rPr lang="pt-PT" dirty="0" smtClean="0"/>
              <a:t> - excluir os valores humanos </a:t>
            </a:r>
            <a:r>
              <a:rPr lang="pt-PT" dirty="0" err="1" smtClean="0"/>
              <a:t>subjetivos</a:t>
            </a:r>
            <a:endParaRPr lang="pt-PT" dirty="0" smtClean="0"/>
          </a:p>
          <a:p>
            <a:pPr algn="just"/>
            <a:r>
              <a:rPr lang="pt-PT" dirty="0" err="1" smtClean="0"/>
              <a:t>eficiencia</a:t>
            </a:r>
            <a:r>
              <a:rPr lang="pt-PT" dirty="0" smtClean="0"/>
              <a:t> é bom</a:t>
            </a:r>
            <a:endParaRPr lang="pt-P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Racionalidade</a:t>
            </a:r>
            <a:endParaRPr lang="pt-BR" dirty="0"/>
          </a:p>
        </p:txBody>
      </p:sp>
      <p:sp>
        <p:nvSpPr>
          <p:cNvPr id="3" name="Espaço Reservado para Conteúdo 2"/>
          <p:cNvSpPr>
            <a:spLocks noGrp="1"/>
          </p:cNvSpPr>
          <p:nvPr>
            <p:ph sz="quarter" idx="1"/>
          </p:nvPr>
        </p:nvSpPr>
        <p:spPr/>
        <p:txBody>
          <a:bodyPr/>
          <a:lstStyle/>
          <a:p>
            <a:r>
              <a:rPr lang="pt-BR" dirty="0" smtClean="0"/>
              <a:t>base da organização administrativa – racionalidade</a:t>
            </a:r>
          </a:p>
          <a:p>
            <a:r>
              <a:rPr lang="pt-BR" dirty="0" smtClean="0"/>
              <a:t>Organizações são criadas para promover a racionalidade e estruturar o comportamento</a:t>
            </a:r>
            <a:r>
              <a:rPr lang="pt-BR" dirty="0" smtClean="0"/>
              <a:t> </a:t>
            </a:r>
          </a:p>
          <a:p>
            <a:r>
              <a:rPr lang="pt-BR" dirty="0" smtClean="0"/>
              <a:t>Seres </a:t>
            </a:r>
            <a:r>
              <a:rPr lang="pt-BR" dirty="0" smtClean="0"/>
              <a:t>humanos são limitados individualmente para resolver problemas complexos - nas organizações encontramos um modo de moldar o comportamento humano em padrões racionais para alcançar nosso objetivos.</a:t>
            </a:r>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Racional</a:t>
            </a:r>
            <a:endParaRPr lang="pt-BR" dirty="0"/>
          </a:p>
        </p:txBody>
      </p:sp>
      <p:sp>
        <p:nvSpPr>
          <p:cNvPr id="4" name="Content Placeholder 3"/>
          <p:cNvSpPr>
            <a:spLocks noGrp="1"/>
          </p:cNvSpPr>
          <p:nvPr>
            <p:ph sz="quarter" idx="1"/>
          </p:nvPr>
        </p:nvSpPr>
        <p:spPr>
          <a:xfrm>
            <a:off x="301752" y="1527048"/>
            <a:ext cx="8503920" cy="5026152"/>
          </a:xfrm>
        </p:spPr>
        <p:txBody>
          <a:bodyPr>
            <a:normAutofit fontScale="85000" lnSpcReduction="10000"/>
          </a:bodyPr>
          <a:lstStyle/>
          <a:p>
            <a:pPr algn="just"/>
            <a:r>
              <a:rPr lang="pt-PT" dirty="0" smtClean="0"/>
              <a:t>A chave para se lograr o comportamento racional, de acordo com um filósofo (HORKHEIMER, 1974, p. 50), é “calcular as probabilidades e daí coordenar os meios certos para um fim dado”.</a:t>
            </a:r>
            <a:r>
              <a:rPr lang="pt-PT" dirty="0" smtClean="0"/>
              <a:t> </a:t>
            </a:r>
          </a:p>
          <a:p>
            <a:pPr algn="just"/>
            <a:r>
              <a:rPr lang="pt-PT" dirty="0" smtClean="0"/>
              <a:t>Dizer</a:t>
            </a:r>
            <a:r>
              <a:rPr lang="pt-PT" dirty="0" smtClean="0"/>
              <a:t>, portanto, (segundo a linguagem do modelo racional) que uma organização em particular é racional não significa dizer que ela serve a propósitos razoáveis de ordem política ou moral, como os mencionados por </a:t>
            </a:r>
            <a:r>
              <a:rPr lang="pt-PT" dirty="0" err="1" smtClean="0"/>
              <a:t>Dahl</a:t>
            </a:r>
            <a:r>
              <a:rPr lang="pt-PT" dirty="0" smtClean="0"/>
              <a:t>, mas, simplesmente, que ela opera com vistas a maximizar a eficiência.</a:t>
            </a:r>
            <a:r>
              <a:rPr lang="pt-PT" dirty="0" smtClean="0"/>
              <a:t> </a:t>
            </a:r>
          </a:p>
          <a:p>
            <a:pPr algn="just"/>
            <a:r>
              <a:rPr lang="pt-PT" dirty="0" smtClean="0"/>
              <a:t>Nessa </a:t>
            </a:r>
            <a:r>
              <a:rPr lang="pt-PT" dirty="0" smtClean="0"/>
              <a:t>visão, a racionalidade se equipara à eficiência. Comportar-se de maneira racional é comportar-se de modo a contribuir para o alcance dos </a:t>
            </a:r>
            <a:r>
              <a:rPr lang="pt-PT" dirty="0" err="1" smtClean="0"/>
              <a:t>objetivos</a:t>
            </a:r>
            <a:r>
              <a:rPr lang="pt-PT" dirty="0" smtClean="0"/>
              <a:t> da organização. Sem meias palavras, para ser racional, o indivíduo deve seguir o </a:t>
            </a:r>
            <a:r>
              <a:rPr lang="pt-PT" dirty="0" err="1" smtClean="0"/>
              <a:t>projeto</a:t>
            </a:r>
            <a:r>
              <a:rPr lang="pt-PT" dirty="0" smtClean="0"/>
              <a:t> dos líderes da organização, seu ‘grupo de controle’.Filme: O leitor</a:t>
            </a:r>
            <a:endParaRPr lang="pt-P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Comportamento individual</a:t>
            </a:r>
            <a:endParaRPr lang="pt-BR" dirty="0"/>
          </a:p>
        </p:txBody>
      </p:sp>
      <p:sp>
        <p:nvSpPr>
          <p:cNvPr id="3" name="Espaço Reservado para Conteúdo 2"/>
          <p:cNvSpPr>
            <a:spLocks noGrp="1"/>
          </p:cNvSpPr>
          <p:nvPr>
            <p:ph sz="quarter" idx="1"/>
          </p:nvPr>
        </p:nvSpPr>
        <p:spPr/>
        <p:txBody>
          <a:bodyPr>
            <a:normAutofit lnSpcReduction="10000"/>
          </a:bodyPr>
          <a:lstStyle/>
          <a:p>
            <a:r>
              <a:rPr lang="pt-PT" dirty="0" smtClean="0"/>
              <a:t>O conceito limitado de racionalidade obscurece questões importantes: responsabilidade moral do </a:t>
            </a:r>
            <a:r>
              <a:rPr lang="pt-PT" dirty="0" smtClean="0"/>
              <a:t>indivíduo</a:t>
            </a:r>
          </a:p>
          <a:p>
            <a:r>
              <a:rPr lang="pt-PT" dirty="0" smtClean="0"/>
              <a:t>Permite </a:t>
            </a:r>
            <a:r>
              <a:rPr lang="pt-PT" dirty="0" smtClean="0"/>
              <a:t>que formule com precisão o modo como os </a:t>
            </a:r>
            <a:r>
              <a:rPr lang="pt-PT" dirty="0" err="1" smtClean="0"/>
              <a:t>individuos</a:t>
            </a:r>
            <a:r>
              <a:rPr lang="pt-PT" dirty="0" smtClean="0"/>
              <a:t> racionais </a:t>
            </a:r>
            <a:r>
              <a:rPr lang="pt-PT" dirty="0" err="1" smtClean="0"/>
              <a:t>atuam</a:t>
            </a:r>
            <a:r>
              <a:rPr lang="pt-PT" dirty="0" smtClean="0"/>
              <a:t> em contextos organizacionais.</a:t>
            </a:r>
            <a:r>
              <a:rPr lang="pt-PT" dirty="0" smtClean="0"/>
              <a:t> </a:t>
            </a:r>
          </a:p>
          <a:p>
            <a:r>
              <a:rPr lang="pt-PT" dirty="0" err="1" smtClean="0"/>
              <a:t>Simon</a:t>
            </a:r>
            <a:r>
              <a:rPr lang="pt-PT" dirty="0" smtClean="0"/>
              <a:t>:  foco nos </a:t>
            </a:r>
            <a:r>
              <a:rPr lang="pt-PT" dirty="0" err="1" smtClean="0"/>
              <a:t>individuos</a:t>
            </a:r>
            <a:r>
              <a:rPr lang="pt-PT" dirty="0" smtClean="0"/>
              <a:t> nas organizações complexas - como levar  aproximação ao sistema racional - </a:t>
            </a:r>
            <a:r>
              <a:rPr lang="pt-PT" dirty="0" smtClean="0"/>
              <a:t>organizaç</a:t>
            </a:r>
            <a:r>
              <a:rPr lang="pt-PT" dirty="0" smtClean="0"/>
              <a:t>ã</a:t>
            </a:r>
            <a:r>
              <a:rPr lang="pt-PT" dirty="0" smtClean="0"/>
              <a:t>o </a:t>
            </a:r>
            <a:r>
              <a:rPr lang="pt-PT" dirty="0" smtClean="0"/>
              <a:t>como sistema de tomada de decisão.</a:t>
            </a:r>
          </a:p>
          <a:p>
            <a:r>
              <a:rPr lang="pt-PT" dirty="0" smtClean="0"/>
              <a:t>Zona de aceitação - zona de indiferença</a:t>
            </a:r>
            <a:endParaRPr lang="pt-P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Homem</a:t>
            </a:r>
            <a:r>
              <a:rPr lang="en-US" dirty="0" smtClean="0"/>
              <a:t> </a:t>
            </a:r>
            <a:r>
              <a:rPr lang="en-US" dirty="0" err="1" smtClean="0"/>
              <a:t>administrativo</a:t>
            </a:r>
            <a:endParaRPr lang="pt-BR" dirty="0"/>
          </a:p>
        </p:txBody>
      </p:sp>
      <p:sp>
        <p:nvSpPr>
          <p:cNvPr id="4" name="Content Placeholder 3"/>
          <p:cNvSpPr>
            <a:spLocks noGrp="1"/>
          </p:cNvSpPr>
          <p:nvPr>
            <p:ph sz="quarter" idx="1"/>
          </p:nvPr>
        </p:nvSpPr>
        <p:spPr/>
        <p:txBody>
          <a:bodyPr>
            <a:normAutofit/>
          </a:bodyPr>
          <a:lstStyle/>
          <a:p>
            <a:r>
              <a:rPr lang="pt-PT" dirty="0" smtClean="0"/>
              <a:t>Valores da organização podem tomar o lugar dos valores do indivíduo.</a:t>
            </a:r>
          </a:p>
          <a:p>
            <a:r>
              <a:rPr lang="pt-PT" dirty="0" smtClean="0"/>
              <a:t>Homem </a:t>
            </a:r>
            <a:r>
              <a:rPr lang="pt-PT" dirty="0" err="1" smtClean="0"/>
              <a:t>econômico</a:t>
            </a:r>
            <a:r>
              <a:rPr lang="pt-PT" dirty="0" smtClean="0"/>
              <a:t> é substituído pelo </a:t>
            </a:r>
            <a:r>
              <a:rPr lang="pt-PT" dirty="0" err="1" smtClean="0"/>
              <a:t>homem-administrativo</a:t>
            </a:r>
            <a:r>
              <a:rPr lang="pt-PT" dirty="0" smtClean="0"/>
              <a:t> prontamente </a:t>
            </a:r>
            <a:r>
              <a:rPr lang="pt-PT" dirty="0" err="1" smtClean="0"/>
              <a:t>responsivo</a:t>
            </a:r>
            <a:r>
              <a:rPr lang="pt-PT" dirty="0" smtClean="0"/>
              <a:t> – cooperativo</a:t>
            </a:r>
          </a:p>
          <a:p>
            <a:r>
              <a:rPr lang="pt-PT" dirty="0" smtClean="0"/>
              <a:t>preço - autonomia individual</a:t>
            </a:r>
          </a:p>
          <a:p>
            <a:r>
              <a:rPr lang="pt-PT" dirty="0" smtClean="0"/>
              <a:t>exerc</a:t>
            </a:r>
            <a:r>
              <a:rPr lang="pt-PT" dirty="0" smtClean="0"/>
              <a:t>í</a:t>
            </a:r>
            <a:r>
              <a:rPr lang="pt-PT" dirty="0" smtClean="0"/>
              <a:t>cio </a:t>
            </a:r>
            <a:r>
              <a:rPr lang="pt-PT" dirty="0" smtClean="0"/>
              <a:t>da docilidade e da racionalidade</a:t>
            </a:r>
            <a:endParaRPr lang="pt-P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Elucidação</a:t>
            </a:r>
            <a:r>
              <a:rPr lang="en-US" dirty="0" smtClean="0"/>
              <a:t> dos </a:t>
            </a:r>
            <a:r>
              <a:rPr lang="en-US" dirty="0" err="1" smtClean="0"/>
              <a:t>termos</a:t>
            </a:r>
            <a:endParaRPr lang="pt-BR" dirty="0"/>
          </a:p>
        </p:txBody>
      </p:sp>
      <p:sp>
        <p:nvSpPr>
          <p:cNvPr id="3" name="Espaço Reservado para Conteúdo 2"/>
          <p:cNvSpPr>
            <a:spLocks noGrp="1"/>
          </p:cNvSpPr>
          <p:nvPr>
            <p:ph sz="quarter" idx="1"/>
          </p:nvPr>
        </p:nvSpPr>
        <p:spPr/>
        <p:txBody>
          <a:bodyPr>
            <a:normAutofit fontScale="92500" lnSpcReduction="10000"/>
          </a:bodyPr>
          <a:lstStyle/>
          <a:p>
            <a:pPr algn="just"/>
            <a:r>
              <a:rPr lang="pt-BR" dirty="0" smtClean="0"/>
              <a:t>Simon sustenta que a teoria científica é neutra e objetiva. Ser eficiente é apenas racional e não um valor. Racionalidade se traduz em obediência em conformidade. De muitas maneiras a teoria de Simon representa não uma negação dos antigos princípios de administração pública, mas antes uma legitimação científica. Mesmo interesse pela eficiência, autoridade e autonomia</a:t>
            </a:r>
          </a:p>
          <a:p>
            <a:pPr algn="just"/>
            <a:r>
              <a:rPr lang="pt-BR" dirty="0" smtClean="0"/>
              <a:t>Falta uma consideração sobre o papel dos órgãos públicos numa sociedade democrática - poderia levar a uma teoria da responsabilidade individual nas organizações .</a:t>
            </a:r>
            <a:r>
              <a:rPr lang="pt-BR" dirty="0" smtClean="0"/>
              <a:t> </a:t>
            </a:r>
            <a:endParaRPr lang="pt-B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301752" y="228600"/>
            <a:ext cx="8534400" cy="914400"/>
          </a:xfrm>
        </p:spPr>
        <p:txBody>
          <a:bodyPr>
            <a:normAutofit fontScale="90000"/>
          </a:bodyPr>
          <a:lstStyle/>
          <a:p>
            <a:r>
              <a:rPr lang="en-US" dirty="0" smtClean="0"/>
              <a:t>TOMADA DE DECISÃO E FORMULAÇÃO DE POLÍTICAS</a:t>
            </a:r>
            <a:endParaRPr lang="pt-BR" dirty="0"/>
          </a:p>
        </p:txBody>
      </p:sp>
      <p:sp>
        <p:nvSpPr>
          <p:cNvPr id="4" name="Content Placeholder 3"/>
          <p:cNvSpPr>
            <a:spLocks noGrp="1"/>
          </p:cNvSpPr>
          <p:nvPr>
            <p:ph sz="quarter" idx="1"/>
          </p:nvPr>
        </p:nvSpPr>
        <p:spPr/>
        <p:txBody>
          <a:bodyPr>
            <a:normAutofit fontScale="85000" lnSpcReduction="20000"/>
          </a:bodyPr>
          <a:lstStyle/>
          <a:p>
            <a:pPr algn="just"/>
            <a:r>
              <a:rPr lang="pt-PT" dirty="0" err="1" smtClean="0"/>
              <a:t>Simon</a:t>
            </a:r>
            <a:r>
              <a:rPr lang="pt-PT" dirty="0" smtClean="0"/>
              <a:t>  - a tomada de decisão é o núcleo central da administração. Entender o processo de alto a baixo é compreender o comportamento organizacional. A dicotomia política administração centrava a observação nos níveis mais elevados.</a:t>
            </a:r>
          </a:p>
          <a:p>
            <a:pPr algn="just"/>
            <a:r>
              <a:rPr lang="pt-PT" dirty="0" smtClean="0"/>
              <a:t>Tomada de decisão envolve três partes: informação, design e escolha.</a:t>
            </a:r>
          </a:p>
          <a:p>
            <a:pPr algn="just"/>
            <a:r>
              <a:rPr lang="pt-PT" dirty="0" smtClean="0"/>
              <a:t>Informação - rastreia o ambiente com vistas a identificar as oportunidades para tomada de decisões.</a:t>
            </a:r>
          </a:p>
          <a:p>
            <a:pPr algn="just"/>
            <a:r>
              <a:rPr lang="pt-PT" dirty="0" smtClean="0"/>
              <a:t>Design - descobrir e desenvolver cursos alternativos de </a:t>
            </a:r>
            <a:r>
              <a:rPr lang="pt-PT" dirty="0" err="1" smtClean="0"/>
              <a:t>ação</a:t>
            </a:r>
            <a:r>
              <a:rPr lang="pt-PT" dirty="0" smtClean="0"/>
              <a:t>;</a:t>
            </a:r>
          </a:p>
          <a:p>
            <a:pPr algn="just"/>
            <a:r>
              <a:rPr lang="pt-PT" dirty="0" smtClean="0"/>
              <a:t>Escolha - </a:t>
            </a:r>
            <a:r>
              <a:rPr lang="pt-PT" dirty="0" err="1" smtClean="0"/>
              <a:t>seleção</a:t>
            </a:r>
            <a:r>
              <a:rPr lang="pt-PT" dirty="0" smtClean="0"/>
              <a:t> da alternativa com maior </a:t>
            </a:r>
            <a:r>
              <a:rPr lang="pt-PT" dirty="0" err="1" smtClean="0"/>
              <a:t>chance</a:t>
            </a:r>
            <a:r>
              <a:rPr lang="pt-PT" dirty="0" smtClean="0"/>
              <a:t> de sucesso</a:t>
            </a:r>
          </a:p>
          <a:p>
            <a:pPr algn="just"/>
            <a:r>
              <a:rPr lang="pt-PT" dirty="0" smtClean="0"/>
              <a:t>Ideal seria  modelo </a:t>
            </a:r>
            <a:r>
              <a:rPr lang="pt-PT" dirty="0" err="1" smtClean="0"/>
              <a:t>economico</a:t>
            </a:r>
            <a:r>
              <a:rPr lang="pt-PT" dirty="0" smtClean="0"/>
              <a:t> clássico - que </a:t>
            </a:r>
            <a:r>
              <a:rPr lang="pt-PT" dirty="0" smtClean="0"/>
              <a:t>sup</a:t>
            </a:r>
            <a:r>
              <a:rPr lang="pt-PT" dirty="0" smtClean="0"/>
              <a:t>õ</a:t>
            </a:r>
            <a:r>
              <a:rPr lang="pt-PT" dirty="0" smtClean="0"/>
              <a:t>e </a:t>
            </a:r>
            <a:r>
              <a:rPr lang="pt-PT" dirty="0" smtClean="0"/>
              <a:t>que o </a:t>
            </a:r>
            <a:r>
              <a:rPr lang="pt-PT" dirty="0" smtClean="0"/>
              <a:t>homem </a:t>
            </a:r>
            <a:r>
              <a:rPr lang="pt-PT" dirty="0" smtClean="0"/>
              <a:t>administrativo esta totalmente informado - infelizmente é </a:t>
            </a:r>
            <a:r>
              <a:rPr lang="pt-PT" dirty="0" smtClean="0"/>
              <a:t>dif</a:t>
            </a:r>
            <a:r>
              <a:rPr lang="pt-PT" dirty="0" smtClean="0"/>
              <a:t>í</a:t>
            </a:r>
            <a:r>
              <a:rPr lang="pt-PT" dirty="0" smtClean="0"/>
              <a:t>cil </a:t>
            </a:r>
            <a:r>
              <a:rPr lang="pt-PT" dirty="0" smtClean="0"/>
              <a:t>se aproximar deste ideal.</a:t>
            </a:r>
            <a:endParaRPr lang="pt-P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Tomada de decisã0</a:t>
            </a:r>
            <a:endParaRPr lang="pt-BR" dirty="0"/>
          </a:p>
        </p:txBody>
      </p:sp>
      <p:sp>
        <p:nvSpPr>
          <p:cNvPr id="3" name="Espaço Reservado para Conteúdo 2"/>
          <p:cNvSpPr>
            <a:spLocks noGrp="1"/>
          </p:cNvSpPr>
          <p:nvPr>
            <p:ph sz="quarter" idx="1"/>
          </p:nvPr>
        </p:nvSpPr>
        <p:spPr/>
        <p:txBody>
          <a:bodyPr/>
          <a:lstStyle/>
          <a:p>
            <a:pPr algn="just"/>
            <a:r>
              <a:rPr lang="pt-PT" dirty="0" smtClean="0"/>
              <a:t>Homem administrativo </a:t>
            </a:r>
            <a:r>
              <a:rPr lang="pt-PT" dirty="0" err="1" smtClean="0"/>
              <a:t>x</a:t>
            </a:r>
            <a:r>
              <a:rPr lang="pt-PT" dirty="0" smtClean="0"/>
              <a:t> homem </a:t>
            </a:r>
            <a:r>
              <a:rPr lang="pt-PT" dirty="0" err="1" smtClean="0"/>
              <a:t>econômico</a:t>
            </a:r>
            <a:endParaRPr lang="pt-PT" dirty="0" smtClean="0"/>
          </a:p>
          <a:p>
            <a:pPr algn="just"/>
            <a:r>
              <a:rPr lang="pt-PT" dirty="0" smtClean="0"/>
              <a:t>Homem administrativo busca satisfazer e não maximizar (</a:t>
            </a:r>
            <a:r>
              <a:rPr lang="pt-PT" dirty="0" err="1" smtClean="0"/>
              <a:t>economico</a:t>
            </a:r>
            <a:r>
              <a:rPr lang="pt-PT" dirty="0" smtClean="0"/>
              <a:t>), além disso contenta-se com uma visão simplificada e incompleta do mundo, jamais consegue chegar perto da complexidade do mundo real.</a:t>
            </a:r>
            <a:endParaRPr lang="pt-P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Autor</a:t>
            </a:r>
            <a:endParaRPr lang="pt-BR" dirty="0"/>
          </a:p>
        </p:txBody>
      </p:sp>
      <p:pic>
        <p:nvPicPr>
          <p:cNvPr id="4" name="Content Placeholder 3" descr="denhardt.jpg"/>
          <p:cNvPicPr>
            <a:picLocks noGrp="1" noChangeAspect="1"/>
          </p:cNvPicPr>
          <p:nvPr>
            <p:ph sz="quarter" idx="1"/>
          </p:nvPr>
        </p:nvPicPr>
        <p:blipFill>
          <a:blip r:embed="rId2"/>
          <a:stretch>
            <a:fillRect/>
          </a:stretch>
        </p:blipFill>
        <p:spPr>
          <a:xfrm>
            <a:off x="6781800" y="152399"/>
            <a:ext cx="2173705" cy="3160233"/>
          </a:xfrm>
        </p:spPr>
      </p:pic>
      <p:sp>
        <p:nvSpPr>
          <p:cNvPr id="6" name="Rectangle 5"/>
          <p:cNvSpPr/>
          <p:nvPr/>
        </p:nvSpPr>
        <p:spPr>
          <a:xfrm>
            <a:off x="381000" y="1447800"/>
            <a:ext cx="6248400" cy="4247317"/>
          </a:xfrm>
          <a:prstGeom prst="rect">
            <a:avLst/>
          </a:prstGeom>
        </p:spPr>
        <p:txBody>
          <a:bodyPr wrap="square">
            <a:spAutoFit/>
          </a:bodyPr>
          <a:lstStyle/>
          <a:p>
            <a:r>
              <a:rPr lang="pt-BR" dirty="0" smtClean="0"/>
              <a:t>Robert B. </a:t>
            </a:r>
            <a:r>
              <a:rPr lang="pt-BR" dirty="0" err="1" smtClean="0"/>
              <a:t>Denhardt</a:t>
            </a:r>
            <a:r>
              <a:rPr lang="pt-BR" dirty="0" smtClean="0"/>
              <a:t> nasceu em Kentucky, em 1942. Ph.D. em Administração Pública pela Universidade de Kentucky em 1968. </a:t>
            </a:r>
            <a:r>
              <a:rPr lang="pt-BR" dirty="0" err="1" smtClean="0"/>
              <a:t>Denhardt</a:t>
            </a:r>
            <a:r>
              <a:rPr lang="pt-BR" dirty="0" smtClean="0"/>
              <a:t> é mais conhecido por seu trabalho em teoria da administração pública e comportamento organizacional, especialmente de liderança e mudança organizacional. Desenvolveu um novo modelo de governança que salienta a necessidade de envolver os cidadãos na governança de suas comunidades.</a:t>
            </a:r>
            <a:r>
              <a:rPr lang="pt-BR" dirty="0" smtClean="0"/>
              <a:t> Ele </a:t>
            </a:r>
            <a:r>
              <a:rPr lang="pt-BR" dirty="0" smtClean="0"/>
              <a:t>ensinou na Universidade de </a:t>
            </a:r>
            <a:r>
              <a:rPr lang="pt-BR" dirty="0" err="1" smtClean="0"/>
              <a:t>New</a:t>
            </a:r>
            <a:r>
              <a:rPr lang="pt-BR" dirty="0" smtClean="0"/>
              <a:t> </a:t>
            </a:r>
            <a:r>
              <a:rPr lang="pt-BR" dirty="0" err="1" smtClean="0"/>
              <a:t>Orleans</a:t>
            </a:r>
            <a:r>
              <a:rPr lang="pt-BR" dirty="0" smtClean="0"/>
              <a:t>, da Universidade de Kansas, Universidade de Missouri, Universidade do Colorado, e da Universidade de </a:t>
            </a:r>
            <a:r>
              <a:rPr lang="pt-BR" dirty="0" err="1" smtClean="0"/>
              <a:t>Delaware</a:t>
            </a:r>
            <a:r>
              <a:rPr lang="pt-BR" dirty="0" smtClean="0"/>
              <a:t>. Atualmente, é o Professor </a:t>
            </a:r>
            <a:r>
              <a:rPr lang="pt-BR" dirty="0" err="1" smtClean="0"/>
              <a:t>Denhardt</a:t>
            </a:r>
            <a:r>
              <a:rPr lang="pt-BR" dirty="0" smtClean="0"/>
              <a:t> Lincoln de Liderança e Ética, </a:t>
            </a:r>
            <a:r>
              <a:rPr lang="pt-BR" dirty="0" err="1" smtClean="0"/>
              <a:t>Director</a:t>
            </a:r>
            <a:r>
              <a:rPr lang="pt-BR" dirty="0" smtClean="0"/>
              <a:t> da Escola de Assuntos Públicos da Universidade do Arizona, e professor visitante da Universidade de </a:t>
            </a:r>
            <a:r>
              <a:rPr lang="pt-BR" dirty="0" err="1" smtClean="0"/>
              <a:t>Delaware</a:t>
            </a:r>
            <a:r>
              <a:rPr lang="pt-BR" dirty="0" smtClean="0"/>
              <a:t>. Publicou 19 livros.</a:t>
            </a:r>
            <a:endParaRPr lang="pt-B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Método</a:t>
            </a:r>
            <a:r>
              <a:rPr lang="en-US" dirty="0" smtClean="0"/>
              <a:t> incremental de </a:t>
            </a:r>
            <a:r>
              <a:rPr lang="en-US" dirty="0" err="1" smtClean="0"/>
              <a:t>Lindblom</a:t>
            </a:r>
            <a:endParaRPr lang="pt-BR" dirty="0"/>
          </a:p>
        </p:txBody>
      </p:sp>
      <p:sp>
        <p:nvSpPr>
          <p:cNvPr id="4" name="Content Placeholder 3"/>
          <p:cNvSpPr>
            <a:spLocks noGrp="1"/>
          </p:cNvSpPr>
          <p:nvPr>
            <p:ph sz="quarter" idx="1"/>
          </p:nvPr>
        </p:nvSpPr>
        <p:spPr/>
        <p:txBody>
          <a:bodyPr>
            <a:normAutofit/>
          </a:bodyPr>
          <a:lstStyle/>
          <a:p>
            <a:pPr algn="just"/>
            <a:r>
              <a:rPr lang="pt-PT" dirty="0" err="1" smtClean="0"/>
              <a:t>Simon</a:t>
            </a:r>
            <a:r>
              <a:rPr lang="pt-PT" dirty="0" smtClean="0"/>
              <a:t> - mudou o foco dos estudos sobre tomada de decisão do nível político para o nível operacional e ressaltou a tensão entre o comportamento racional e o comportamento real.</a:t>
            </a:r>
          </a:p>
          <a:p>
            <a:pPr algn="just"/>
            <a:r>
              <a:rPr lang="pt-PT" dirty="0" err="1" smtClean="0"/>
              <a:t>Lindblom</a:t>
            </a:r>
            <a:r>
              <a:rPr lang="pt-PT" dirty="0" smtClean="0"/>
              <a:t> - esboçou duas abordagens: o método racional abrangente e o método das sucessivas comparações limitadas ou incremental.  Valores eleitos com os instrumentos escolhidos para alcançá-los e comparações de </a:t>
            </a:r>
            <a:r>
              <a:rPr lang="pt-PT" dirty="0" smtClean="0"/>
              <a:t>experi</a:t>
            </a:r>
            <a:r>
              <a:rPr lang="pt-PT" dirty="0" smtClean="0"/>
              <a:t>ê</a:t>
            </a:r>
            <a:r>
              <a:rPr lang="pt-PT" dirty="0" smtClean="0"/>
              <a:t>ncias.</a:t>
            </a:r>
            <a:endParaRPr lang="pt-P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Método incremental</a:t>
            </a:r>
            <a:endParaRPr lang="pt-BR" dirty="0"/>
          </a:p>
        </p:txBody>
      </p:sp>
      <p:sp>
        <p:nvSpPr>
          <p:cNvPr id="3" name="Espaço Reservado para Conteúdo 2"/>
          <p:cNvSpPr>
            <a:spLocks noGrp="1"/>
          </p:cNvSpPr>
          <p:nvPr>
            <p:ph sz="quarter" idx="1"/>
          </p:nvPr>
        </p:nvSpPr>
        <p:spPr>
          <a:xfrm>
            <a:off x="301752" y="1527048"/>
            <a:ext cx="8503920" cy="4873752"/>
          </a:xfrm>
        </p:spPr>
        <p:txBody>
          <a:bodyPr>
            <a:normAutofit fontScale="92500" lnSpcReduction="10000"/>
          </a:bodyPr>
          <a:lstStyle/>
          <a:p>
            <a:pPr algn="just"/>
            <a:r>
              <a:rPr lang="pt-PT" dirty="0" smtClean="0"/>
              <a:t>Politicas públicas envolvem divergências de valores enunciados em termos marginais nas politicas particulares.</a:t>
            </a:r>
          </a:p>
          <a:p>
            <a:pPr algn="just"/>
            <a:r>
              <a:rPr lang="pt-PT" dirty="0" smtClean="0"/>
              <a:t>A escolha dos valores se da entre valores </a:t>
            </a:r>
            <a:r>
              <a:rPr lang="pt-PT" dirty="0" smtClean="0"/>
              <a:t>marginais</a:t>
            </a:r>
          </a:p>
          <a:p>
            <a:pPr algn="just"/>
            <a:r>
              <a:rPr lang="pt-PT" dirty="0" smtClean="0"/>
              <a:t>As </a:t>
            </a:r>
            <a:r>
              <a:rPr lang="pt-PT" dirty="0" smtClean="0"/>
              <a:t>politicas mais eficazes estão em vigor e foram acordadas com amplos </a:t>
            </a:r>
            <a:r>
              <a:rPr lang="pt-PT" dirty="0" err="1" smtClean="0"/>
              <a:t>setores</a:t>
            </a:r>
            <a:r>
              <a:rPr lang="pt-PT" dirty="0" smtClean="0"/>
              <a:t>.</a:t>
            </a:r>
          </a:p>
          <a:p>
            <a:pPr algn="just"/>
            <a:r>
              <a:rPr lang="pt-PT" dirty="0" smtClean="0"/>
              <a:t>O </a:t>
            </a:r>
            <a:r>
              <a:rPr lang="pt-PT" dirty="0" smtClean="0"/>
              <a:t>tomador de decisão pode reduzir ou simplificar o processo de escolha, pois não precisa levar tudo em conta ( modelo racional</a:t>
            </a:r>
            <a:r>
              <a:rPr lang="pt-PT" dirty="0" smtClean="0"/>
              <a:t>)</a:t>
            </a:r>
          </a:p>
          <a:p>
            <a:pPr algn="just"/>
            <a:r>
              <a:rPr lang="pt-PT" dirty="0" smtClean="0"/>
              <a:t>Abordagem </a:t>
            </a:r>
            <a:r>
              <a:rPr lang="pt-PT" dirty="0" err="1" smtClean="0"/>
              <a:t>incremental-</a:t>
            </a:r>
            <a:r>
              <a:rPr lang="pt-PT" dirty="0" smtClean="0"/>
              <a:t> </a:t>
            </a:r>
            <a:r>
              <a:rPr lang="pt-PT" dirty="0" err="1" smtClean="0"/>
              <a:t>objetivo</a:t>
            </a:r>
            <a:r>
              <a:rPr lang="pt-PT" dirty="0" smtClean="0"/>
              <a:t> </a:t>
            </a:r>
            <a:r>
              <a:rPr lang="pt-PT" dirty="0" err="1" smtClean="0"/>
              <a:t>pluralista-</a:t>
            </a:r>
            <a:r>
              <a:rPr lang="pt-PT" dirty="0" smtClean="0"/>
              <a:t> acordo entre interesses </a:t>
            </a:r>
            <a:r>
              <a:rPr lang="pt-PT" dirty="0" err="1" smtClean="0"/>
              <a:t>concorrentes-</a:t>
            </a:r>
            <a:r>
              <a:rPr lang="pt-PT" dirty="0" smtClean="0"/>
              <a:t> equilíbrio</a:t>
            </a:r>
          </a:p>
          <a:p>
            <a:pPr algn="just"/>
            <a:r>
              <a:rPr lang="pt-PT" dirty="0" smtClean="0"/>
              <a:t>Concepção pluralista de democracia</a:t>
            </a:r>
            <a:endParaRPr lang="pt-P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Sistemas abertos e fechados</a:t>
            </a:r>
            <a:endParaRPr lang="pt-BR" dirty="0"/>
          </a:p>
        </p:txBody>
      </p:sp>
      <p:sp>
        <p:nvSpPr>
          <p:cNvPr id="3" name="Espaço Reservado para Conteúdo 2"/>
          <p:cNvSpPr>
            <a:spLocks noGrp="1"/>
          </p:cNvSpPr>
          <p:nvPr>
            <p:ph sz="quarter" idx="1"/>
          </p:nvPr>
        </p:nvSpPr>
        <p:spPr/>
        <p:txBody>
          <a:bodyPr>
            <a:normAutofit fontScale="92500"/>
          </a:bodyPr>
          <a:lstStyle/>
          <a:p>
            <a:r>
              <a:rPr lang="pt-PT" dirty="0" err="1" smtClean="0"/>
              <a:t>Libdlom</a:t>
            </a:r>
            <a:r>
              <a:rPr lang="pt-PT" dirty="0" smtClean="0"/>
              <a:t> e </a:t>
            </a:r>
            <a:r>
              <a:rPr lang="pt-PT" dirty="0" err="1" smtClean="0"/>
              <a:t>Alisson</a:t>
            </a:r>
            <a:r>
              <a:rPr lang="pt-PT" dirty="0" smtClean="0"/>
              <a:t> afastam-se da concepção racional de </a:t>
            </a:r>
            <a:r>
              <a:rPr lang="pt-PT" dirty="0" err="1" smtClean="0"/>
              <a:t>Simon</a:t>
            </a:r>
            <a:r>
              <a:rPr lang="pt-PT" dirty="0" smtClean="0"/>
              <a:t> e se destacam por focar nas decisões políticas e dar menos ênfase a decisões individuais, incluindo as organizações no seu ambiente</a:t>
            </a:r>
            <a:r>
              <a:rPr lang="pt-PT" dirty="0" smtClean="0"/>
              <a:t>.</a:t>
            </a:r>
          </a:p>
          <a:p>
            <a:r>
              <a:rPr lang="pt-PT" dirty="0" smtClean="0"/>
              <a:t>Thompson </a:t>
            </a:r>
            <a:r>
              <a:rPr lang="pt-PT" dirty="0" smtClean="0"/>
              <a:t>caracterizou essas diferentes abordagens em sistemas abertos e sistemas fechados usado para estudar organizações complexas. Sistema fechado - se interessa basicamente pela eficiência na consecução dos </a:t>
            </a:r>
            <a:r>
              <a:rPr lang="pt-PT" dirty="0" err="1" smtClean="0"/>
              <a:t>objetivos</a:t>
            </a:r>
            <a:r>
              <a:rPr lang="pt-PT" dirty="0" smtClean="0"/>
              <a:t>. Ex administração científica de Taylor e a gestão administrativa de </a:t>
            </a:r>
            <a:r>
              <a:rPr lang="pt-PT" dirty="0" err="1" smtClean="0"/>
              <a:t>Gulick</a:t>
            </a:r>
            <a:r>
              <a:rPr lang="pt-PT" dirty="0" smtClean="0"/>
              <a:t>, conceito de burocracia de </a:t>
            </a:r>
            <a:r>
              <a:rPr lang="pt-PT" dirty="0" err="1" smtClean="0"/>
              <a:t>Weber</a:t>
            </a:r>
            <a:r>
              <a:rPr lang="pt-PT" dirty="0" smtClean="0"/>
              <a:t>, a descrição de </a:t>
            </a:r>
            <a:r>
              <a:rPr lang="pt-PT" dirty="0" err="1" smtClean="0"/>
              <a:t>Simon</a:t>
            </a:r>
            <a:r>
              <a:rPr lang="pt-PT" dirty="0" smtClean="0"/>
              <a:t>. (eficiência e controle)</a:t>
            </a:r>
            <a:endParaRPr lang="pt-P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Sistema</a:t>
            </a:r>
            <a:r>
              <a:rPr lang="en-US" dirty="0" smtClean="0"/>
              <a:t> </a:t>
            </a:r>
            <a:r>
              <a:rPr lang="en-US" dirty="0" err="1" smtClean="0"/>
              <a:t>aberto</a:t>
            </a:r>
            <a:endParaRPr lang="pt-BR" dirty="0"/>
          </a:p>
        </p:txBody>
      </p:sp>
      <p:sp>
        <p:nvSpPr>
          <p:cNvPr id="3" name="Espaço Reservado para Conteúdo 2"/>
          <p:cNvSpPr>
            <a:spLocks noGrp="1"/>
          </p:cNvSpPr>
          <p:nvPr>
            <p:ph sz="quarter" idx="1"/>
          </p:nvPr>
        </p:nvSpPr>
        <p:spPr/>
        <p:txBody>
          <a:bodyPr>
            <a:normAutofit fontScale="92500"/>
          </a:bodyPr>
          <a:lstStyle/>
          <a:p>
            <a:pPr algn="just"/>
            <a:r>
              <a:rPr lang="en-US" dirty="0" smtClean="0"/>
              <a:t> </a:t>
            </a:r>
            <a:r>
              <a:rPr lang="pt-BR" dirty="0" smtClean="0"/>
              <a:t>Sistema aberto - supõe que não podemos ter conhecimento completo de todas as variáveis, nem prever ou predizer e controlar sua influência. Cultiva a expectativa da surpresa ou da incerteza. "a organização complexa é um conjunto de partes interdependentes que juntas formam um todo, porque cada uma delas contribui para o todo e recebe algo, por suas vez </a:t>
            </a:r>
            <a:r>
              <a:rPr lang="pt-BR" dirty="0" smtClean="0"/>
              <a:t>mant</a:t>
            </a:r>
            <a:r>
              <a:rPr lang="pt-BR" dirty="0" smtClean="0"/>
              <a:t>é</a:t>
            </a:r>
            <a:r>
              <a:rPr lang="pt-BR" dirty="0" smtClean="0"/>
              <a:t>m interdepend</a:t>
            </a:r>
            <a:r>
              <a:rPr lang="pt-BR" dirty="0" smtClean="0"/>
              <a:t>ê</a:t>
            </a:r>
            <a:r>
              <a:rPr lang="pt-BR" dirty="0" smtClean="0"/>
              <a:t>ncias </a:t>
            </a:r>
            <a:r>
              <a:rPr lang="pt-BR" dirty="0" smtClean="0"/>
              <a:t>com um ambiente ainda maior</a:t>
            </a:r>
          </a:p>
          <a:p>
            <a:pPr algn="just"/>
            <a:r>
              <a:rPr lang="pt-BR" dirty="0" smtClean="0"/>
              <a:t>"A sobrevivência do sistema é alcançado por um processo evolucionário. - a tendência é o equilíbrio - embora aconteçam mudanças. </a:t>
            </a:r>
            <a:endParaRPr lang="pt-B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301752" y="228600"/>
            <a:ext cx="8534400" cy="1066800"/>
          </a:xfrm>
        </p:spPr>
        <p:txBody>
          <a:bodyPr>
            <a:normAutofit fontScale="90000"/>
          </a:bodyPr>
          <a:lstStyle/>
          <a:p>
            <a:r>
              <a:rPr lang="en-US" dirty="0" err="1" smtClean="0"/>
              <a:t>Abordagens</a:t>
            </a:r>
            <a:r>
              <a:rPr lang="en-US" dirty="0" smtClean="0"/>
              <a:t> de </a:t>
            </a:r>
            <a:r>
              <a:rPr lang="en-US" dirty="0" err="1" smtClean="0"/>
              <a:t>sistema</a:t>
            </a:r>
            <a:r>
              <a:rPr lang="en-US" dirty="0" smtClean="0"/>
              <a:t> </a:t>
            </a:r>
            <a:r>
              <a:rPr lang="en-US" dirty="0" err="1" smtClean="0"/>
              <a:t>aberto</a:t>
            </a:r>
            <a:r>
              <a:rPr lang="en-US" dirty="0" smtClean="0"/>
              <a:t> </a:t>
            </a:r>
            <a:r>
              <a:rPr lang="en-US" dirty="0" err="1" smtClean="0"/>
              <a:t>para</a:t>
            </a:r>
            <a:r>
              <a:rPr lang="en-US" dirty="0" smtClean="0"/>
              <a:t> </a:t>
            </a:r>
            <a:r>
              <a:rPr lang="en-US" dirty="0" err="1" smtClean="0"/>
              <a:t>análise</a:t>
            </a:r>
            <a:r>
              <a:rPr lang="en-US" dirty="0" smtClean="0"/>
              <a:t> </a:t>
            </a:r>
            <a:r>
              <a:rPr lang="en-US" dirty="0" err="1" smtClean="0"/>
              <a:t>organizacional</a:t>
            </a:r>
            <a:endParaRPr lang="pt-BR" dirty="0"/>
          </a:p>
        </p:txBody>
      </p:sp>
      <p:sp>
        <p:nvSpPr>
          <p:cNvPr id="3" name="Espaço Reservado para Conteúdo 2"/>
          <p:cNvSpPr>
            <a:spLocks noGrp="1"/>
          </p:cNvSpPr>
          <p:nvPr>
            <p:ph sz="quarter" idx="1"/>
          </p:nvPr>
        </p:nvSpPr>
        <p:spPr/>
        <p:txBody>
          <a:bodyPr>
            <a:normAutofit lnSpcReduction="10000"/>
          </a:bodyPr>
          <a:lstStyle/>
          <a:p>
            <a:r>
              <a:rPr lang="pt-BR" dirty="0" smtClean="0"/>
              <a:t>Origem da </a:t>
            </a:r>
            <a:r>
              <a:rPr lang="pt-BR" dirty="0" err="1" smtClean="0"/>
              <a:t>tenesse</a:t>
            </a:r>
            <a:r>
              <a:rPr lang="pt-BR" dirty="0" smtClean="0"/>
              <a:t> </a:t>
            </a:r>
            <a:r>
              <a:rPr lang="pt-BR" dirty="0" err="1" smtClean="0"/>
              <a:t>Valley</a:t>
            </a:r>
            <a:r>
              <a:rPr lang="pt-BR" dirty="0" smtClean="0"/>
              <a:t> </a:t>
            </a:r>
            <a:r>
              <a:rPr lang="pt-BR" dirty="0" err="1" smtClean="0"/>
              <a:t>Authority</a:t>
            </a:r>
            <a:r>
              <a:rPr lang="pt-BR" dirty="0" smtClean="0"/>
              <a:t> - 1949 - política de </a:t>
            </a:r>
            <a:r>
              <a:rPr lang="pt-BR" dirty="0" smtClean="0"/>
              <a:t>relaç</a:t>
            </a:r>
            <a:r>
              <a:rPr lang="pt-BR" dirty="0" smtClean="0"/>
              <a:t>ã</a:t>
            </a:r>
            <a:r>
              <a:rPr lang="pt-BR" dirty="0" smtClean="0"/>
              <a:t>o </a:t>
            </a:r>
            <a:r>
              <a:rPr lang="pt-BR" dirty="0" smtClean="0"/>
              <a:t>do </a:t>
            </a:r>
            <a:r>
              <a:rPr lang="pt-BR" dirty="0" err="1" smtClean="0"/>
              <a:t>orgão</a:t>
            </a:r>
            <a:r>
              <a:rPr lang="pt-BR" dirty="0" smtClean="0"/>
              <a:t> público com a base da sociedade - política de </a:t>
            </a:r>
            <a:r>
              <a:rPr lang="pt-BR" dirty="0" err="1" smtClean="0"/>
              <a:t>descentralizaçao</a:t>
            </a:r>
            <a:r>
              <a:rPr lang="pt-BR" dirty="0" smtClean="0"/>
              <a:t> e de envolvimento como órgãos </a:t>
            </a:r>
            <a:r>
              <a:rPr lang="pt-BR" dirty="0" smtClean="0"/>
              <a:t>locais </a:t>
            </a:r>
            <a:r>
              <a:rPr lang="pt-BR" dirty="0" smtClean="0"/>
              <a:t>já existentes - enquanto uma abordagem de planejamento democrático</a:t>
            </a:r>
          </a:p>
          <a:p>
            <a:r>
              <a:rPr lang="pt-BR" dirty="0" smtClean="0"/>
              <a:t>Apesar das organizações serem pensadas para atingir determinados propósitos logo assumem características sociológicas que vão além do interesse por racionalidade ou por eficiência do sistema fechado.</a:t>
            </a:r>
          </a:p>
          <a:p>
            <a:r>
              <a:rPr lang="pt-BR" dirty="0" smtClean="0"/>
              <a:t>Fatores não racionais</a:t>
            </a:r>
            <a:endParaRPr lang="pt-B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Cooptação</a:t>
            </a:r>
            <a:endParaRPr lang="pt-BR" dirty="0"/>
          </a:p>
        </p:txBody>
      </p:sp>
      <p:sp>
        <p:nvSpPr>
          <p:cNvPr id="3" name="Espaço Reservado para Conteúdo 2"/>
          <p:cNvSpPr>
            <a:spLocks noGrp="1"/>
          </p:cNvSpPr>
          <p:nvPr>
            <p:ph sz="quarter" idx="1"/>
          </p:nvPr>
        </p:nvSpPr>
        <p:spPr/>
        <p:txBody>
          <a:bodyPr>
            <a:normAutofit/>
          </a:bodyPr>
          <a:lstStyle/>
          <a:p>
            <a:r>
              <a:rPr lang="pt-PT" dirty="0" smtClean="0"/>
              <a:t>Cooptação é o processo de incorporar novos integrantes à estrutura de liderança ou de definição das políticas de uma organização, como um meio de afastar ameaças à sua estabilidade ou existência</a:t>
            </a:r>
            <a:r>
              <a:rPr lang="pt-PT" dirty="0" smtClean="0"/>
              <a:t>.</a:t>
            </a:r>
          </a:p>
          <a:p>
            <a:r>
              <a:rPr lang="pt-PT" dirty="0" smtClean="0"/>
              <a:t>Não </a:t>
            </a:r>
            <a:r>
              <a:rPr lang="pt-PT" dirty="0" smtClean="0"/>
              <a:t>prevê transferência de poder real.</a:t>
            </a:r>
          </a:p>
          <a:p>
            <a:r>
              <a:rPr lang="pt-PT" dirty="0" smtClean="0"/>
              <a:t>Transição da gestão que se interessa por produtividade e eficiência para a liderança institucional - é preciso dar atenção aos valores e sentido das </a:t>
            </a:r>
            <a:r>
              <a:rPr lang="pt-PT" dirty="0" err="1" smtClean="0"/>
              <a:t>ações</a:t>
            </a:r>
            <a:r>
              <a:rPr lang="pt-PT" dirty="0" smtClean="0"/>
              <a:t>.</a:t>
            </a:r>
            <a:endParaRPr lang="pt-P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Impacto</a:t>
            </a:r>
            <a:r>
              <a:rPr lang="en-US" dirty="0" smtClean="0"/>
              <a:t> dos </a:t>
            </a:r>
            <a:r>
              <a:rPr lang="en-US" dirty="0" err="1" smtClean="0"/>
              <a:t>fatores</a:t>
            </a:r>
            <a:r>
              <a:rPr lang="en-US" dirty="0" smtClean="0"/>
              <a:t> </a:t>
            </a:r>
            <a:r>
              <a:rPr lang="en-US" dirty="0" err="1" smtClean="0"/>
              <a:t>ambientais</a:t>
            </a:r>
            <a:endParaRPr lang="pt-BR" dirty="0"/>
          </a:p>
        </p:txBody>
      </p:sp>
      <p:sp>
        <p:nvSpPr>
          <p:cNvPr id="3" name="Content Placeholder 2"/>
          <p:cNvSpPr>
            <a:spLocks noGrp="1"/>
          </p:cNvSpPr>
          <p:nvPr>
            <p:ph sz="quarter" idx="1"/>
          </p:nvPr>
        </p:nvSpPr>
        <p:spPr/>
        <p:txBody>
          <a:bodyPr>
            <a:normAutofit fontScale="92500" lnSpcReduction="10000"/>
          </a:bodyPr>
          <a:lstStyle/>
          <a:p>
            <a:pPr algn="just"/>
            <a:r>
              <a:rPr lang="pt-PT" dirty="0" smtClean="0"/>
              <a:t>Trabalho sobre o Serviço Nacional de florestas (1960) dos estados unidos. </a:t>
            </a:r>
          </a:p>
          <a:p>
            <a:pPr algn="just"/>
            <a:r>
              <a:rPr lang="pt-PT" dirty="0" smtClean="0"/>
              <a:t>Problema da integração administrativa - distância entre os enunciados políticos feitos pelos integrantes da cúpula da organização e as </a:t>
            </a:r>
            <a:r>
              <a:rPr lang="pt-PT" dirty="0" err="1" smtClean="0"/>
              <a:t>ações</a:t>
            </a:r>
            <a:r>
              <a:rPr lang="pt-PT" dirty="0" smtClean="0"/>
              <a:t> empreendidas na base, discrepâncias. No SNF as influências externas a organização favoreciam a fragmentação (relações de vizinhança, pressões da comunidade </a:t>
            </a:r>
            <a:r>
              <a:rPr lang="pt-PT" dirty="0" err="1" smtClean="0"/>
              <a:t>etc</a:t>
            </a:r>
            <a:r>
              <a:rPr lang="pt-PT" dirty="0" smtClean="0"/>
              <a:t>) </a:t>
            </a:r>
          </a:p>
          <a:p>
            <a:pPr algn="just"/>
            <a:r>
              <a:rPr lang="pt-PT" dirty="0" smtClean="0"/>
              <a:t>Técnicas de integração: regras para tomada de decisão, </a:t>
            </a:r>
            <a:r>
              <a:rPr lang="pt-PT" dirty="0" err="1" smtClean="0"/>
              <a:t>planejamento</a:t>
            </a:r>
            <a:r>
              <a:rPr lang="pt-PT" dirty="0" smtClean="0"/>
              <a:t>, identificação e combate a desvios, estímulo a certo grau de conformidade (</a:t>
            </a:r>
            <a:r>
              <a:rPr lang="pt-PT" dirty="0" err="1" smtClean="0"/>
              <a:t>seleção</a:t>
            </a:r>
            <a:r>
              <a:rPr lang="pt-PT" dirty="0" smtClean="0"/>
              <a:t> e </a:t>
            </a:r>
            <a:r>
              <a:rPr lang="pt-PT" dirty="0" err="1" smtClean="0"/>
              <a:t>treinamento</a:t>
            </a:r>
            <a:r>
              <a:rPr lang="pt-PT" dirty="0" smtClean="0"/>
              <a:t>). Transferências constantes.</a:t>
            </a:r>
            <a:endParaRPr lang="pt-PT"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Integração</a:t>
            </a:r>
            <a:r>
              <a:rPr lang="en-US" dirty="0" smtClean="0"/>
              <a:t> das </a:t>
            </a:r>
            <a:r>
              <a:rPr lang="en-US" dirty="0" err="1" smtClean="0"/>
              <a:t>abordagens</a:t>
            </a:r>
            <a:r>
              <a:rPr lang="en-US" dirty="0" smtClean="0"/>
              <a:t> de </a:t>
            </a:r>
            <a:r>
              <a:rPr lang="en-US" dirty="0" err="1" smtClean="0"/>
              <a:t>sistema</a:t>
            </a:r>
            <a:r>
              <a:rPr lang="en-US" dirty="0" smtClean="0"/>
              <a:t> </a:t>
            </a:r>
            <a:r>
              <a:rPr lang="en-US" dirty="0" err="1" smtClean="0"/>
              <a:t>aberto</a:t>
            </a:r>
            <a:r>
              <a:rPr lang="en-US" dirty="0" smtClean="0"/>
              <a:t> </a:t>
            </a:r>
            <a:r>
              <a:rPr lang="en-US" dirty="0" err="1" smtClean="0"/>
              <a:t>e</a:t>
            </a:r>
            <a:r>
              <a:rPr lang="en-US" dirty="0" smtClean="0"/>
              <a:t> </a:t>
            </a:r>
            <a:r>
              <a:rPr lang="en-US" dirty="0" err="1" smtClean="0"/>
              <a:t>sistema</a:t>
            </a:r>
            <a:r>
              <a:rPr lang="en-US" dirty="0" smtClean="0"/>
              <a:t> </a:t>
            </a:r>
            <a:r>
              <a:rPr lang="en-US" dirty="0" err="1" smtClean="0"/>
              <a:t>fechado</a:t>
            </a:r>
            <a:r>
              <a:rPr lang="en-US" dirty="0" smtClean="0"/>
              <a:t/>
            </a:r>
            <a:br>
              <a:rPr lang="en-US" dirty="0" smtClean="0"/>
            </a:br>
            <a:endParaRPr lang="pt-BR" dirty="0"/>
          </a:p>
        </p:txBody>
      </p:sp>
      <p:sp>
        <p:nvSpPr>
          <p:cNvPr id="3" name="Content Placeholder 2"/>
          <p:cNvSpPr>
            <a:spLocks noGrp="1"/>
          </p:cNvSpPr>
          <p:nvPr>
            <p:ph sz="quarter" idx="1"/>
          </p:nvPr>
        </p:nvSpPr>
        <p:spPr/>
        <p:txBody>
          <a:bodyPr/>
          <a:lstStyle/>
          <a:p>
            <a:r>
              <a:rPr lang="pt-BR" dirty="0" smtClean="0"/>
              <a:t>Thompson reconcilia as abordagens do sistema aberto e fechado descrevendo 3 níveis organizacionais de responsabilidade e controle: técnico, gerencial e institucional.</a:t>
            </a:r>
          </a:p>
          <a:p>
            <a:r>
              <a:rPr lang="pt-BR" dirty="0" smtClean="0"/>
              <a:t>técnico - desempenho efetivo</a:t>
            </a:r>
          </a:p>
          <a:p>
            <a:r>
              <a:rPr lang="pt-BR" dirty="0" smtClean="0"/>
              <a:t>gerencial - mediação entre o grupo técnico e os clientes da organização</a:t>
            </a:r>
          </a:p>
          <a:p>
            <a:r>
              <a:rPr lang="pt-BR" dirty="0" smtClean="0"/>
              <a:t>institucional - relação entre a organização e o sistema social mais amplo do qual é parte. (elevado grau de incerteza - sistema aberto)</a:t>
            </a:r>
            <a:endParaRPr lang="pt-B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pt-BR" dirty="0" smtClean="0"/>
              <a:t>Capítulo 5 - </a:t>
            </a:r>
            <a:r>
              <a:rPr lang="pt-BR" b="1" dirty="0" smtClean="0"/>
              <a:t>HUMANISMO ORGANIZACIONAL E A ‘NAP’</a:t>
            </a:r>
            <a:br>
              <a:rPr lang="pt-BR" b="1" dirty="0" smtClean="0"/>
            </a:br>
            <a:endParaRPr lang="pt-BR" dirty="0"/>
          </a:p>
        </p:txBody>
      </p:sp>
      <p:sp>
        <p:nvSpPr>
          <p:cNvPr id="3" name="Content Placeholder 2"/>
          <p:cNvSpPr>
            <a:spLocks noGrp="1"/>
          </p:cNvSpPr>
          <p:nvPr>
            <p:ph sz="quarter" idx="1"/>
          </p:nvPr>
        </p:nvSpPr>
        <p:spPr/>
        <p:txBody>
          <a:bodyPr>
            <a:normAutofit fontScale="40000" lnSpcReduction="20000"/>
          </a:bodyPr>
          <a:lstStyle/>
          <a:p>
            <a:r>
              <a:rPr lang="pt-BR" b="1" dirty="0" smtClean="0"/>
              <a:t> </a:t>
            </a:r>
            <a:endParaRPr lang="pt-BR" dirty="0" smtClean="0"/>
          </a:p>
          <a:p>
            <a:r>
              <a:rPr lang="pt-BR" b="1" dirty="0" smtClean="0"/>
              <a:t>1. Temas do humanismo organizacional</a:t>
            </a:r>
            <a:endParaRPr lang="pt-BR" dirty="0" smtClean="0"/>
          </a:p>
          <a:p>
            <a:r>
              <a:rPr lang="pt-BR" dirty="0" smtClean="0"/>
              <a:t>1.1. </a:t>
            </a:r>
            <a:r>
              <a:rPr lang="pt-BR" dirty="0" err="1" smtClean="0"/>
              <a:t>Barnard</a:t>
            </a:r>
            <a:r>
              <a:rPr lang="pt-BR" dirty="0" smtClean="0"/>
              <a:t> e as organizações informais</a:t>
            </a:r>
          </a:p>
          <a:p>
            <a:r>
              <a:rPr lang="pt-BR" dirty="0" smtClean="0"/>
              <a:t>1.2. Os experimentos de </a:t>
            </a:r>
            <a:r>
              <a:rPr lang="pt-BR" dirty="0" err="1" smtClean="0"/>
              <a:t>Hawthorne</a:t>
            </a:r>
            <a:endParaRPr lang="pt-BR" dirty="0" smtClean="0"/>
          </a:p>
          <a:p>
            <a:r>
              <a:rPr lang="pt-BR" dirty="0" smtClean="0"/>
              <a:t>1.3. Teoria X e Teoria Y, de McGregor</a:t>
            </a:r>
          </a:p>
          <a:p>
            <a:r>
              <a:rPr lang="pt-BR" b="1" dirty="0" smtClean="0"/>
              <a:t> </a:t>
            </a:r>
            <a:endParaRPr lang="pt-BR" dirty="0" smtClean="0"/>
          </a:p>
          <a:p>
            <a:r>
              <a:rPr lang="pt-BR" b="1" dirty="0" smtClean="0"/>
              <a:t>2. Personalidade e organização</a:t>
            </a:r>
            <a:endParaRPr lang="pt-BR" dirty="0" smtClean="0"/>
          </a:p>
          <a:p>
            <a:r>
              <a:rPr lang="pt-BR" dirty="0" smtClean="0"/>
              <a:t>2.1. Prática da administração e crescimento individual</a:t>
            </a:r>
          </a:p>
          <a:p>
            <a:r>
              <a:rPr lang="pt-BR" dirty="0" smtClean="0"/>
              <a:t>2.2. O papel do interventor</a:t>
            </a:r>
          </a:p>
          <a:p>
            <a:r>
              <a:rPr lang="pt-BR" dirty="0" smtClean="0"/>
              <a:t>2.3.Aplicações da obra de </a:t>
            </a:r>
            <a:r>
              <a:rPr lang="pt-BR" dirty="0" err="1" smtClean="0"/>
              <a:t>Argyris</a:t>
            </a:r>
            <a:endParaRPr lang="pt-BR" dirty="0" smtClean="0"/>
          </a:p>
          <a:p>
            <a:r>
              <a:rPr lang="pt-BR" b="1" dirty="0" smtClean="0"/>
              <a:t> </a:t>
            </a:r>
            <a:endParaRPr lang="pt-BR" dirty="0" smtClean="0"/>
          </a:p>
          <a:p>
            <a:r>
              <a:rPr lang="pt-BR" b="1" dirty="0" smtClean="0"/>
              <a:t>3. Desenvolvimento organizacional do setor público</a:t>
            </a:r>
            <a:endParaRPr lang="pt-BR" dirty="0" smtClean="0"/>
          </a:p>
          <a:p>
            <a:r>
              <a:rPr lang="pt-BR" dirty="0" smtClean="0"/>
              <a:t>3.1. Administração moral</a:t>
            </a:r>
          </a:p>
          <a:p>
            <a:r>
              <a:rPr lang="pt-BR" dirty="0" smtClean="0"/>
              <a:t>3.2. Liberdade individual </a:t>
            </a:r>
            <a:r>
              <a:rPr lang="pt-BR" i="1" dirty="0" smtClean="0"/>
              <a:t>versus</a:t>
            </a:r>
            <a:r>
              <a:rPr lang="pt-BR" dirty="0" smtClean="0"/>
              <a:t> controle gerencial</a:t>
            </a:r>
          </a:p>
          <a:p>
            <a:r>
              <a:rPr lang="pt-BR" dirty="0" smtClean="0"/>
              <a:t>3.3. “</a:t>
            </a:r>
            <a:r>
              <a:rPr lang="pt-BR" dirty="0" err="1" smtClean="0"/>
              <a:t>Metavalores</a:t>
            </a:r>
            <a:r>
              <a:rPr lang="pt-BR" dirty="0" smtClean="0"/>
              <a:t>” e mudança organizacional</a:t>
            </a:r>
          </a:p>
          <a:p>
            <a:r>
              <a:rPr lang="pt-BR" dirty="0" smtClean="0"/>
              <a:t>3.4. Implicações da obra de </a:t>
            </a:r>
            <a:r>
              <a:rPr lang="pt-BR" dirty="0" err="1" smtClean="0"/>
              <a:t>Golembiewski</a:t>
            </a:r>
            <a:endParaRPr lang="pt-BR" dirty="0" smtClean="0"/>
          </a:p>
          <a:p>
            <a:r>
              <a:rPr lang="pt-BR" b="1" dirty="0" smtClean="0"/>
              <a:t> </a:t>
            </a:r>
            <a:endParaRPr lang="pt-BR" dirty="0" smtClean="0"/>
          </a:p>
          <a:p>
            <a:r>
              <a:rPr lang="pt-BR" b="1" dirty="0" smtClean="0"/>
              <a:t>4. A ‘Nova Administração Pública’ (NAP)</a:t>
            </a:r>
            <a:endParaRPr lang="pt-BR" dirty="0" smtClean="0"/>
          </a:p>
          <a:p>
            <a:r>
              <a:rPr lang="pt-BR" dirty="0" smtClean="0"/>
              <a:t>4.1. Perspectiva de </a:t>
            </a:r>
            <a:r>
              <a:rPr lang="pt-BR" dirty="0" err="1" smtClean="0"/>
              <a:t>Minnowbrook</a:t>
            </a:r>
            <a:endParaRPr lang="pt-BR" dirty="0" smtClean="0"/>
          </a:p>
          <a:p>
            <a:r>
              <a:rPr lang="pt-BR" dirty="0" smtClean="0"/>
              <a:t>4.2. Política e administração</a:t>
            </a:r>
          </a:p>
          <a:p>
            <a:r>
              <a:rPr lang="pt-BR" dirty="0" smtClean="0"/>
              <a:t>4.3. Fatos </a:t>
            </a:r>
            <a:r>
              <a:rPr lang="pt-BR" i="1" dirty="0" smtClean="0"/>
              <a:t>versus</a:t>
            </a:r>
            <a:r>
              <a:rPr lang="pt-BR" dirty="0" smtClean="0"/>
              <a:t> valores</a:t>
            </a:r>
          </a:p>
          <a:p>
            <a:r>
              <a:rPr lang="pt-BR" dirty="0" smtClean="0"/>
              <a:t>4.4. Eficiência </a:t>
            </a:r>
            <a:r>
              <a:rPr lang="pt-BR" i="1" dirty="0" smtClean="0"/>
              <a:t>versus</a:t>
            </a:r>
            <a:r>
              <a:rPr lang="pt-BR" dirty="0" smtClean="0"/>
              <a:t> equidade</a:t>
            </a:r>
          </a:p>
          <a:p>
            <a:r>
              <a:rPr lang="pt-BR" dirty="0" smtClean="0"/>
              <a:t>4.5. Hierarquia </a:t>
            </a:r>
            <a:r>
              <a:rPr lang="pt-BR" i="1" dirty="0" smtClean="0"/>
              <a:t>versus</a:t>
            </a:r>
            <a:r>
              <a:rPr lang="pt-BR" dirty="0" smtClean="0"/>
              <a:t> participação</a:t>
            </a:r>
          </a:p>
          <a:p>
            <a:r>
              <a:rPr lang="pt-BR" b="1" dirty="0" smtClean="0"/>
              <a:t> </a:t>
            </a:r>
            <a:endParaRPr lang="pt-BR" dirty="0" smtClean="0"/>
          </a:p>
          <a:p>
            <a:r>
              <a:rPr lang="pt-BR" b="1" dirty="0" smtClean="0"/>
              <a:t>5. Conclusão</a:t>
            </a:r>
            <a:endParaRPr lang="pt-B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Humanismo</a:t>
            </a:r>
            <a:endParaRPr lang="pt-BR" dirty="0"/>
          </a:p>
        </p:txBody>
      </p:sp>
      <p:sp>
        <p:nvSpPr>
          <p:cNvPr id="3" name="Content Placeholder 2"/>
          <p:cNvSpPr>
            <a:spLocks noGrp="1"/>
          </p:cNvSpPr>
          <p:nvPr>
            <p:ph sz="quarter" idx="1"/>
          </p:nvPr>
        </p:nvSpPr>
        <p:spPr/>
        <p:txBody>
          <a:bodyPr/>
          <a:lstStyle/>
          <a:p>
            <a:pPr algn="just"/>
            <a:r>
              <a:rPr lang="pt-PT" dirty="0" smtClean="0"/>
              <a:t>Orientação mais humanística, vista melhor como contraponto ao sistema da </a:t>
            </a:r>
            <a:r>
              <a:rPr lang="pt-PT" dirty="0" smtClean="0"/>
              <a:t>racionalidade </a:t>
            </a:r>
            <a:r>
              <a:rPr lang="pt-PT" dirty="0" smtClean="0"/>
              <a:t>organizacional</a:t>
            </a:r>
            <a:r>
              <a:rPr lang="pt-PT" dirty="0" smtClean="0"/>
              <a:t>.</a:t>
            </a:r>
          </a:p>
          <a:p>
            <a:pPr algn="just"/>
            <a:r>
              <a:rPr lang="pt-PT" dirty="0" smtClean="0"/>
              <a:t>A </a:t>
            </a:r>
            <a:r>
              <a:rPr lang="pt-PT" dirty="0" smtClean="0"/>
              <a:t>primeira abordagem surgiu na administração de negócios - administração privada. Autores associados a administração de negócios : </a:t>
            </a:r>
            <a:r>
              <a:rPr lang="pt-PT" dirty="0" err="1" smtClean="0"/>
              <a:t>Chris</a:t>
            </a:r>
            <a:r>
              <a:rPr lang="pt-PT" dirty="0" smtClean="0"/>
              <a:t> </a:t>
            </a:r>
            <a:r>
              <a:rPr lang="pt-PT" dirty="0" err="1" smtClean="0"/>
              <a:t>Argyris</a:t>
            </a:r>
            <a:r>
              <a:rPr lang="pt-PT" dirty="0" smtClean="0"/>
              <a:t> - teve impacto na administração pública</a:t>
            </a:r>
            <a:r>
              <a:rPr lang="pt-PT" dirty="0" smtClean="0"/>
              <a:t>.</a:t>
            </a:r>
          </a:p>
          <a:p>
            <a:pPr algn="just"/>
            <a:r>
              <a:rPr lang="pt-PT" dirty="0" smtClean="0"/>
              <a:t>Desenvolvimento organizacional</a:t>
            </a:r>
          </a:p>
          <a:p>
            <a:pPr algn="just"/>
            <a:r>
              <a:rPr lang="pt-PT" dirty="0" smtClean="0"/>
              <a:t>Movimento </a:t>
            </a:r>
            <a:r>
              <a:rPr lang="pt-PT" dirty="0" smtClean="0"/>
              <a:t>de protesto, de base humanística, conhecido como Nova Administração pública. (NAP)</a:t>
            </a:r>
            <a:endParaRPr lang="pt-P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Apresentação</a:t>
            </a:r>
            <a:endParaRPr lang="pt-BR" dirty="0"/>
          </a:p>
        </p:txBody>
      </p:sp>
      <p:sp>
        <p:nvSpPr>
          <p:cNvPr id="3" name="Espaço Reservado para Conteúdo 2"/>
          <p:cNvSpPr>
            <a:spLocks noGrp="1"/>
          </p:cNvSpPr>
          <p:nvPr>
            <p:ph sz="quarter" idx="1"/>
          </p:nvPr>
        </p:nvSpPr>
        <p:spPr/>
        <p:txBody>
          <a:bodyPr>
            <a:normAutofit/>
          </a:bodyPr>
          <a:lstStyle/>
          <a:p>
            <a:r>
              <a:rPr lang="pt-PT" dirty="0" smtClean="0">
                <a:hlinkClick r:id="rId2" tooltip="Denhardt"/>
              </a:rPr>
              <a:t>http://www.youtube.com/watch?v=-RiP5bCxid4 - www.youtube.com/watch?v=-RiP5bCxid4</a:t>
            </a:r>
            <a:endParaRPr lang="pt-P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Indivíduo</a:t>
            </a:r>
            <a:endParaRPr lang="pt-BR" dirty="0"/>
          </a:p>
        </p:txBody>
      </p:sp>
      <p:sp>
        <p:nvSpPr>
          <p:cNvPr id="3" name="Content Placeholder 2"/>
          <p:cNvSpPr>
            <a:spLocks noGrp="1"/>
          </p:cNvSpPr>
          <p:nvPr>
            <p:ph sz="quarter" idx="1"/>
          </p:nvPr>
        </p:nvSpPr>
        <p:spPr/>
        <p:txBody>
          <a:bodyPr>
            <a:normAutofit lnSpcReduction="10000"/>
          </a:bodyPr>
          <a:lstStyle/>
          <a:p>
            <a:pPr algn="just"/>
            <a:r>
              <a:rPr lang="pt-PT" dirty="0" smtClean="0"/>
              <a:t>Participante </a:t>
            </a:r>
            <a:r>
              <a:rPr lang="pt-PT" dirty="0" err="1" smtClean="0"/>
              <a:t>ativo</a:t>
            </a:r>
            <a:r>
              <a:rPr lang="pt-PT" dirty="0" smtClean="0"/>
              <a:t> da vida social que exerce um papel fundamental com suas necessidades, intenções e </a:t>
            </a:r>
            <a:r>
              <a:rPr lang="pt-PT" dirty="0" err="1" smtClean="0"/>
              <a:t>autoconceito</a:t>
            </a:r>
            <a:r>
              <a:rPr lang="pt-PT" dirty="0" smtClean="0"/>
              <a:t>. Sentimentos e desejos individuais prevalência - valores humanos podem receber prioridade em relação a valores da organização</a:t>
            </a:r>
            <a:r>
              <a:rPr lang="en-US" dirty="0" smtClean="0"/>
              <a:t>.</a:t>
            </a:r>
          </a:p>
          <a:p>
            <a:pPr algn="just"/>
            <a:r>
              <a:rPr lang="pt-BR" dirty="0" smtClean="0"/>
              <a:t>Estilos mais abertos e participativos de administração resultam em trabalhadores mais satisfeitos e mais </a:t>
            </a:r>
            <a:r>
              <a:rPr lang="pt-BR" dirty="0" smtClean="0"/>
              <a:t>produtivos</a:t>
            </a:r>
          </a:p>
          <a:p>
            <a:pPr algn="just"/>
            <a:r>
              <a:rPr lang="pt-BR" dirty="0" smtClean="0"/>
              <a:t>Humanismo </a:t>
            </a:r>
            <a:r>
              <a:rPr lang="pt-BR" dirty="0" smtClean="0"/>
              <a:t>era necessário por causa da demanda por </a:t>
            </a:r>
            <a:r>
              <a:rPr lang="pt-BR" dirty="0" smtClean="0"/>
              <a:t>efici</a:t>
            </a:r>
            <a:r>
              <a:rPr lang="pt-BR" dirty="0" smtClean="0"/>
              <a:t>ê</a:t>
            </a:r>
            <a:r>
              <a:rPr lang="pt-BR" dirty="0" smtClean="0"/>
              <a:t>ncia</a:t>
            </a:r>
            <a:r>
              <a:rPr lang="pt-BR" dirty="0" smtClean="0"/>
              <a:t>, demanda por mudança e por razões morais e éticas.</a:t>
            </a:r>
            <a:endParaRPr lang="pt-B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Barnard </a:t>
            </a:r>
            <a:r>
              <a:rPr lang="en-US" dirty="0" err="1" smtClean="0"/>
              <a:t>e</a:t>
            </a:r>
            <a:r>
              <a:rPr lang="en-US" dirty="0" smtClean="0"/>
              <a:t> as </a:t>
            </a:r>
            <a:r>
              <a:rPr lang="en-US" dirty="0" err="1" smtClean="0"/>
              <a:t>organizações</a:t>
            </a:r>
            <a:r>
              <a:rPr lang="en-US" dirty="0" smtClean="0"/>
              <a:t> </a:t>
            </a:r>
            <a:r>
              <a:rPr lang="en-US" dirty="0" err="1" smtClean="0"/>
              <a:t>informais</a:t>
            </a:r>
            <a:r>
              <a:rPr lang="en-US" dirty="0" smtClean="0"/>
              <a:t> </a:t>
            </a:r>
          </a:p>
        </p:txBody>
      </p:sp>
      <p:sp>
        <p:nvSpPr>
          <p:cNvPr id="3" name="Content Placeholder 2"/>
          <p:cNvSpPr>
            <a:spLocks noGrp="1"/>
          </p:cNvSpPr>
          <p:nvPr>
            <p:ph sz="quarter" idx="1"/>
          </p:nvPr>
        </p:nvSpPr>
        <p:spPr/>
        <p:txBody>
          <a:bodyPr>
            <a:normAutofit fontScale="92500" lnSpcReduction="20000"/>
          </a:bodyPr>
          <a:lstStyle/>
          <a:p>
            <a:r>
              <a:rPr lang="pt-PT" dirty="0" smtClean="0"/>
              <a:t>Reconhece as complexidades da motivação humana</a:t>
            </a:r>
          </a:p>
          <a:p>
            <a:r>
              <a:rPr lang="pt-PT" dirty="0" smtClean="0"/>
              <a:t>Visão do indivíduo - forças sociais ou liberdade de escolha e da vontade.</a:t>
            </a:r>
          </a:p>
          <a:p>
            <a:r>
              <a:rPr lang="pt-PT" dirty="0" smtClean="0"/>
              <a:t>Sistemas cooperativos dependem da participação do indivíduo e que os anseios e vontades do indivíduo tem que ser satisfeitos para que ocorra a cooperação.  Se as motivações são atendidas há cooperação.</a:t>
            </a:r>
          </a:p>
          <a:p>
            <a:r>
              <a:rPr lang="pt-PT" dirty="0" smtClean="0"/>
              <a:t>A preservação da organização depende menos do design e mais da motivação. Para entender a motivação deve levar em conta a organização informal. A autoridade é definida não em termos da posição hierárquica, mas como uma forma de comunicação ou ordem capaz de guiar o comportamento do individuo.</a:t>
            </a:r>
            <a:endParaRPr lang="pt-PT"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Desafios</a:t>
            </a:r>
            <a:endParaRPr lang="pt-BR" dirty="0"/>
          </a:p>
        </p:txBody>
      </p:sp>
      <p:sp>
        <p:nvSpPr>
          <p:cNvPr id="3" name="Content Placeholder 2"/>
          <p:cNvSpPr>
            <a:spLocks noGrp="1"/>
          </p:cNvSpPr>
          <p:nvPr>
            <p:ph sz="quarter" idx="1"/>
          </p:nvPr>
        </p:nvSpPr>
        <p:spPr/>
        <p:txBody>
          <a:bodyPr>
            <a:noAutofit/>
          </a:bodyPr>
          <a:lstStyle/>
          <a:p>
            <a:pPr algn="just"/>
            <a:r>
              <a:rPr lang="pt-BR" sz="3600" dirty="0" smtClean="0"/>
              <a:t>Fatores contraditórios: razão, intuição, independência, dependência, liberdade e controle</a:t>
            </a:r>
          </a:p>
          <a:p>
            <a:pPr algn="just"/>
            <a:r>
              <a:rPr lang="pt-BR" sz="3600" dirty="0" smtClean="0"/>
              <a:t>O executivo tem a responsabilidade moral de expandir o campo da cooperação e da escolha e de promover o desenvolvimento do indivíduo. Um não pode acontecer sem o outro.</a:t>
            </a:r>
            <a:endParaRPr lang="pt-BR" sz="36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Os </a:t>
            </a:r>
            <a:r>
              <a:rPr lang="en-US" dirty="0" err="1" smtClean="0"/>
              <a:t>experimentos</a:t>
            </a:r>
            <a:r>
              <a:rPr lang="en-US" dirty="0" smtClean="0"/>
              <a:t> de Hawthorne</a:t>
            </a:r>
            <a:br>
              <a:rPr lang="en-US" dirty="0" smtClean="0"/>
            </a:br>
            <a:endParaRPr lang="pt-BR" dirty="0"/>
          </a:p>
        </p:txBody>
      </p:sp>
      <p:sp>
        <p:nvSpPr>
          <p:cNvPr id="3" name="Content Placeholder 2"/>
          <p:cNvSpPr>
            <a:spLocks noGrp="1"/>
          </p:cNvSpPr>
          <p:nvPr>
            <p:ph sz="quarter" idx="1"/>
          </p:nvPr>
        </p:nvSpPr>
        <p:spPr/>
        <p:txBody>
          <a:bodyPr>
            <a:normAutofit fontScale="85000" lnSpcReduction="20000"/>
          </a:bodyPr>
          <a:lstStyle/>
          <a:p>
            <a:pPr algn="just"/>
            <a:r>
              <a:rPr lang="pt-PT" dirty="0" smtClean="0"/>
              <a:t>Grupo de especialistas de Harvard iniciou uma série de estudos sobre as condições de trabalho na fábrica </a:t>
            </a:r>
            <a:r>
              <a:rPr lang="pt-PT" dirty="0" err="1" smtClean="0"/>
              <a:t>Hawthorne</a:t>
            </a:r>
            <a:r>
              <a:rPr lang="pt-PT" dirty="0" smtClean="0"/>
              <a:t>, em Chicago.</a:t>
            </a:r>
          </a:p>
          <a:p>
            <a:pPr algn="just"/>
            <a:r>
              <a:rPr lang="pt-PT" dirty="0" smtClean="0"/>
              <a:t>Examinar a relação das condições de trabalho (iluminação, temperatura, </a:t>
            </a:r>
            <a:r>
              <a:rPr lang="pt-PT" dirty="0" err="1" smtClean="0"/>
              <a:t>umidade</a:t>
            </a:r>
            <a:r>
              <a:rPr lang="pt-PT" dirty="0" smtClean="0"/>
              <a:t>) e produtividade (fadiga e monotonia)Produtividade continuava a aumentara apesar das condições variáveis - ??? </a:t>
            </a:r>
          </a:p>
          <a:p>
            <a:pPr algn="just"/>
            <a:r>
              <a:rPr lang="pt-PT" dirty="0" smtClean="0"/>
              <a:t>pesquisadores passaram a se voltar para os </a:t>
            </a:r>
            <a:r>
              <a:rPr lang="pt-PT" dirty="0" err="1" smtClean="0"/>
              <a:t>fatores</a:t>
            </a:r>
            <a:r>
              <a:rPr lang="pt-PT" dirty="0" smtClean="0"/>
              <a:t> informais ou sociais que </a:t>
            </a:r>
            <a:r>
              <a:rPr lang="pt-PT" dirty="0" err="1" smtClean="0"/>
              <a:t>afetariam</a:t>
            </a:r>
            <a:r>
              <a:rPr lang="pt-PT" dirty="0" smtClean="0"/>
              <a:t> a MOTIVAÇÃO dos trabalhadores.</a:t>
            </a:r>
          </a:p>
          <a:p>
            <a:pPr algn="just"/>
            <a:r>
              <a:rPr lang="pt-PT" dirty="0" smtClean="0"/>
              <a:t>A atenção especial dada ao grupo experimental aparentemente estava influenciando a pesquisa - "estabeleceram-se condições sociais que permitiriam aos operadores desenvolver seus próprios valores e </a:t>
            </a:r>
            <a:r>
              <a:rPr lang="pt-PT" dirty="0" err="1" smtClean="0"/>
              <a:t>objetivos</a:t>
            </a:r>
            <a:r>
              <a:rPr lang="pt-PT" dirty="0" smtClean="0"/>
              <a:t> "Natureza da supervisão e influência da organização informal</a:t>
            </a:r>
            <a:endParaRPr lang="pt-PT"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Os </a:t>
            </a:r>
            <a:r>
              <a:rPr lang="en-US" dirty="0" err="1" smtClean="0"/>
              <a:t>experimentos</a:t>
            </a:r>
            <a:r>
              <a:rPr lang="en-US" dirty="0" smtClean="0"/>
              <a:t> de Hawthorne</a:t>
            </a:r>
            <a:br>
              <a:rPr lang="en-US" dirty="0" smtClean="0"/>
            </a:br>
            <a:endParaRPr lang="pt-BR" dirty="0"/>
          </a:p>
        </p:txBody>
      </p:sp>
      <p:sp>
        <p:nvSpPr>
          <p:cNvPr id="3" name="Content Placeholder 2"/>
          <p:cNvSpPr>
            <a:spLocks noGrp="1"/>
          </p:cNvSpPr>
          <p:nvPr>
            <p:ph sz="quarter" idx="1"/>
          </p:nvPr>
        </p:nvSpPr>
        <p:spPr>
          <a:xfrm>
            <a:off x="301752" y="1527048"/>
            <a:ext cx="8503920" cy="4873752"/>
          </a:xfrm>
        </p:spPr>
        <p:txBody>
          <a:bodyPr>
            <a:normAutofit fontScale="92500" lnSpcReduction="20000"/>
          </a:bodyPr>
          <a:lstStyle/>
          <a:p>
            <a:pPr algn="just"/>
            <a:r>
              <a:rPr lang="pt-BR" dirty="0" smtClean="0"/>
              <a:t>Posição teórica de que toda organização complexa serve a dois propósitos: o propósito declarado de produzir e de criar e distribuir satisfações entre os membros individuais da organização.</a:t>
            </a:r>
          </a:p>
          <a:p>
            <a:pPr algn="just"/>
            <a:r>
              <a:rPr lang="pt-BR" dirty="0" smtClean="0"/>
              <a:t>Recompensas: não só monetárias, condições físicas, mas recompensas sociais e psicológicas</a:t>
            </a:r>
          </a:p>
          <a:p>
            <a:pPr algn="just"/>
            <a:r>
              <a:rPr lang="pt-BR" dirty="0" smtClean="0"/>
              <a:t>Manter o equilíbrio - contrabalançar satisfação e cooperação</a:t>
            </a:r>
          </a:p>
          <a:p>
            <a:pPr algn="just"/>
            <a:r>
              <a:rPr lang="pt-BR" dirty="0" smtClean="0"/>
              <a:t>Os limites da colaboração são determinadas muito mais pela organização informal do que pela formal</a:t>
            </a:r>
          </a:p>
          <a:p>
            <a:pPr algn="just"/>
            <a:r>
              <a:rPr lang="pt-BR" dirty="0" smtClean="0"/>
              <a:t>Contrasta com a visão dominante na época na qual as organizações dependeriam muito mais de estruturas formais de autoridade cuidadosamente arquitetadas.</a:t>
            </a:r>
            <a:endParaRPr lang="pt-B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satisfa</a:t>
            </a:r>
            <a:r>
              <a:rPr lang="pt-BR" dirty="0" smtClean="0"/>
              <a:t>ção</a:t>
            </a:r>
            <a:endParaRPr lang="pt-BR" dirty="0"/>
          </a:p>
        </p:txBody>
      </p:sp>
      <p:sp>
        <p:nvSpPr>
          <p:cNvPr id="3" name="Content Placeholder 2"/>
          <p:cNvSpPr>
            <a:spLocks noGrp="1"/>
          </p:cNvSpPr>
          <p:nvPr>
            <p:ph sz="quarter" idx="1"/>
          </p:nvPr>
        </p:nvSpPr>
        <p:spPr/>
        <p:txBody>
          <a:bodyPr/>
          <a:lstStyle/>
          <a:p>
            <a:r>
              <a:rPr lang="pt-PT" sz="4000" dirty="0" smtClean="0"/>
              <a:t>Chave é a cooperação - satisfações psicológicas - buscar técnicas mais eficazes de relações humanas</a:t>
            </a:r>
            <a:r>
              <a:rPr lang="en-US" dirty="0" smtClean="0"/>
              <a:t>.</a:t>
            </a:r>
            <a:endParaRPr lang="pt-B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Teoria X e Teoria Y de </a:t>
            </a:r>
            <a:r>
              <a:rPr lang="pt-PT" dirty="0" err="1" smtClean="0"/>
              <a:t>Mc</a:t>
            </a:r>
            <a:r>
              <a:rPr lang="pt-PT" dirty="0" smtClean="0"/>
              <a:t> </a:t>
            </a:r>
            <a:r>
              <a:rPr lang="pt-PT" dirty="0" err="1" smtClean="0"/>
              <a:t>Gregor</a:t>
            </a:r>
            <a:endParaRPr lang="pt-PT" dirty="0" smtClean="0"/>
          </a:p>
        </p:txBody>
      </p:sp>
      <p:sp>
        <p:nvSpPr>
          <p:cNvPr id="3" name="Content Placeholder 2"/>
          <p:cNvSpPr>
            <a:spLocks noGrp="1"/>
          </p:cNvSpPr>
          <p:nvPr>
            <p:ph sz="quarter" idx="1"/>
          </p:nvPr>
        </p:nvSpPr>
        <p:spPr/>
        <p:txBody>
          <a:bodyPr>
            <a:normAutofit fontScale="85000" lnSpcReduction="20000"/>
          </a:bodyPr>
          <a:lstStyle/>
          <a:p>
            <a:pPr algn="just"/>
            <a:r>
              <a:rPr lang="pt-PT" dirty="0" smtClean="0"/>
              <a:t>Estudiosos das relações humanas</a:t>
            </a:r>
          </a:p>
          <a:p>
            <a:pPr algn="just"/>
            <a:r>
              <a:rPr lang="pt-PT" dirty="0" smtClean="0"/>
              <a:t>Teoria </a:t>
            </a:r>
            <a:r>
              <a:rPr lang="pt-PT" dirty="0" err="1" smtClean="0"/>
              <a:t>x</a:t>
            </a:r>
            <a:r>
              <a:rPr lang="pt-PT" dirty="0" smtClean="0"/>
              <a:t> - </a:t>
            </a:r>
            <a:r>
              <a:rPr lang="pt-PT" dirty="0" err="1" smtClean="0"/>
              <a:t>Mc</a:t>
            </a:r>
            <a:r>
              <a:rPr lang="pt-PT" dirty="0" smtClean="0"/>
              <a:t> </a:t>
            </a:r>
            <a:r>
              <a:rPr lang="pt-PT" dirty="0" err="1" smtClean="0"/>
              <a:t>Gregor</a:t>
            </a:r>
            <a:r>
              <a:rPr lang="pt-PT" dirty="0" smtClean="0"/>
              <a:t> - administração depende da habilidade para prever e controlar o comportamento humano</a:t>
            </a:r>
          </a:p>
          <a:p>
            <a:pPr algn="just"/>
            <a:r>
              <a:rPr lang="pt-PT" dirty="0" smtClean="0"/>
              <a:t>Pressupostos (falsos) da Teoria X</a:t>
            </a:r>
          </a:p>
          <a:p>
            <a:pPr algn="just"/>
            <a:r>
              <a:rPr lang="pt-PT" dirty="0" smtClean="0"/>
              <a:t>1. O ser humano médio tem aversão intrínseca ao trabalho e evitá-lo-á , se puder</a:t>
            </a:r>
          </a:p>
          <a:p>
            <a:pPr algn="just"/>
            <a:r>
              <a:rPr lang="pt-PT" dirty="0" smtClean="0"/>
              <a:t>2. As pessoas, em sua maioria, devem ser coagidas, controladas, dirigidas, ameaçadas com punições, para que se convençam a contribuir como empenho que lhes cabe dar aos </a:t>
            </a:r>
            <a:r>
              <a:rPr lang="pt-PT" dirty="0" err="1" smtClean="0"/>
              <a:t>objetivos</a:t>
            </a:r>
            <a:r>
              <a:rPr lang="pt-PT" dirty="0" smtClean="0"/>
              <a:t> organizacionais</a:t>
            </a:r>
          </a:p>
          <a:p>
            <a:pPr algn="just"/>
            <a:r>
              <a:rPr lang="pt-PT" dirty="0" smtClean="0"/>
              <a:t>O ser humano </a:t>
            </a:r>
            <a:r>
              <a:rPr lang="pt-PT" dirty="0" smtClean="0"/>
              <a:t>m</a:t>
            </a:r>
            <a:r>
              <a:rPr lang="pt-PT" dirty="0" smtClean="0"/>
              <a:t>é</a:t>
            </a:r>
            <a:r>
              <a:rPr lang="pt-PT" dirty="0" smtClean="0"/>
              <a:t>dio </a:t>
            </a:r>
            <a:r>
              <a:rPr lang="pt-PT" dirty="0" smtClean="0"/>
              <a:t>prefere ser dirigido, quer evitar responsabilidade, tem relativamente pouca ambição e almeja segurança acima de tudo.</a:t>
            </a:r>
          </a:p>
          <a:p>
            <a:pPr algn="just"/>
            <a:r>
              <a:rPr lang="pt-PT" dirty="0" smtClean="0"/>
              <a:t>Teoria </a:t>
            </a:r>
            <a:r>
              <a:rPr lang="pt-PT" dirty="0" err="1" smtClean="0"/>
              <a:t>y</a:t>
            </a:r>
            <a:r>
              <a:rPr lang="pt-PT" dirty="0" smtClean="0"/>
              <a:t> Grade </a:t>
            </a:r>
            <a:r>
              <a:rPr lang="pt-PT" dirty="0" err="1" smtClean="0"/>
              <a:t>gerencial</a:t>
            </a:r>
            <a:endParaRPr lang="pt-PT"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Outros pressupostos (Mc </a:t>
            </a:r>
            <a:r>
              <a:rPr lang="pt-BR" dirty="0" err="1" smtClean="0"/>
              <a:t>Gregor</a:t>
            </a:r>
            <a:r>
              <a:rPr lang="pt-BR" dirty="0" smtClean="0"/>
              <a:t>)</a:t>
            </a:r>
            <a:br>
              <a:rPr lang="pt-BR" dirty="0" smtClean="0"/>
            </a:br>
            <a:endParaRPr lang="pt-BR" dirty="0"/>
          </a:p>
        </p:txBody>
      </p:sp>
      <p:sp>
        <p:nvSpPr>
          <p:cNvPr id="3" name="Content Placeholder 2"/>
          <p:cNvSpPr>
            <a:spLocks noGrp="1"/>
          </p:cNvSpPr>
          <p:nvPr>
            <p:ph sz="quarter" idx="1"/>
          </p:nvPr>
        </p:nvSpPr>
        <p:spPr/>
        <p:txBody>
          <a:bodyPr>
            <a:normAutofit fontScale="85000" lnSpcReduction="20000"/>
          </a:bodyPr>
          <a:lstStyle/>
          <a:p>
            <a:r>
              <a:rPr lang="pt-BR" dirty="0" smtClean="0"/>
              <a:t>1. </a:t>
            </a:r>
            <a:r>
              <a:rPr lang="pt-BR" dirty="0" err="1" smtClean="0"/>
              <a:t>Dispendio</a:t>
            </a:r>
            <a:r>
              <a:rPr lang="pt-BR" dirty="0" smtClean="0"/>
              <a:t> de esforço físico e mental no trabalho é natural;</a:t>
            </a:r>
          </a:p>
          <a:p>
            <a:r>
              <a:rPr lang="pt-BR" dirty="0" smtClean="0"/>
              <a:t>2. O controle externo co m ameaças e punições não são os únicos meios. As pessoas exercerão autocontrole e </a:t>
            </a:r>
            <a:r>
              <a:rPr lang="pt-BR" dirty="0" err="1" smtClean="0"/>
              <a:t>autocomando</a:t>
            </a:r>
            <a:r>
              <a:rPr lang="pt-BR" dirty="0" smtClean="0"/>
              <a:t> quando trabalharem com compromisso (objetivos)</a:t>
            </a:r>
          </a:p>
          <a:p>
            <a:r>
              <a:rPr lang="pt-BR" dirty="0" smtClean="0"/>
              <a:t>3. O compromisso é função das recompensas</a:t>
            </a:r>
          </a:p>
          <a:p>
            <a:r>
              <a:rPr lang="pt-BR" dirty="0" smtClean="0"/>
              <a:t>4. Dadas as condições corretas o ser humano aceita e assume responsabilidades</a:t>
            </a:r>
          </a:p>
          <a:p>
            <a:r>
              <a:rPr lang="pt-BR" dirty="0" smtClean="0"/>
              <a:t>5. A capacidade de exercer criatividade em grau elevado para resolução de problemas organizacionais está </a:t>
            </a:r>
            <a:r>
              <a:rPr lang="pt-BR" dirty="0" smtClean="0"/>
              <a:t>distribu</a:t>
            </a:r>
            <a:r>
              <a:rPr lang="pt-BR" dirty="0" smtClean="0"/>
              <a:t>í</a:t>
            </a:r>
            <a:r>
              <a:rPr lang="pt-BR" dirty="0" smtClean="0"/>
              <a:t>da </a:t>
            </a:r>
            <a:r>
              <a:rPr lang="pt-BR" dirty="0" smtClean="0"/>
              <a:t>de forma ampla no seio da população.</a:t>
            </a:r>
          </a:p>
          <a:p>
            <a:r>
              <a:rPr lang="pt-BR" dirty="0" smtClean="0"/>
              <a:t>6. O potencial intelectual do ser humano é utilizado apenas parcialmente</a:t>
            </a:r>
            <a:endParaRPr lang="pt-B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Mc </a:t>
            </a:r>
            <a:r>
              <a:rPr lang="pt-BR" dirty="0" err="1" smtClean="0"/>
              <a:t>Gregor</a:t>
            </a:r>
            <a:endParaRPr lang="pt-BR" dirty="0"/>
          </a:p>
        </p:txBody>
      </p:sp>
      <p:sp>
        <p:nvSpPr>
          <p:cNvPr id="3" name="Content Placeholder 2"/>
          <p:cNvSpPr>
            <a:spLocks noGrp="1"/>
          </p:cNvSpPr>
          <p:nvPr>
            <p:ph sz="quarter" idx="1"/>
          </p:nvPr>
        </p:nvSpPr>
        <p:spPr/>
        <p:txBody>
          <a:bodyPr/>
          <a:lstStyle/>
          <a:p>
            <a:r>
              <a:rPr lang="pt-PT" dirty="0" smtClean="0"/>
              <a:t>Princípio organizacional - integração (</a:t>
            </a:r>
            <a:r>
              <a:rPr lang="pt-PT" dirty="0" err="1" smtClean="0"/>
              <a:t>objetivos</a:t>
            </a:r>
            <a:r>
              <a:rPr lang="pt-PT" dirty="0" smtClean="0"/>
              <a:t> individuais e da organização)</a:t>
            </a:r>
          </a:p>
          <a:p>
            <a:r>
              <a:rPr lang="pt-PT" dirty="0" smtClean="0"/>
              <a:t>Definir as necessidades e anseios de seus empregados</a:t>
            </a:r>
            <a:endParaRPr lang="pt-PT"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Personalidade e organização: </a:t>
            </a:r>
            <a:r>
              <a:rPr lang="pt-PT" dirty="0" err="1" smtClean="0"/>
              <a:t>Chris</a:t>
            </a:r>
            <a:r>
              <a:rPr lang="pt-PT" dirty="0" smtClean="0"/>
              <a:t> </a:t>
            </a:r>
            <a:r>
              <a:rPr lang="pt-PT" dirty="0" err="1" smtClean="0"/>
              <a:t>Argyris</a:t>
            </a:r>
            <a:r>
              <a:rPr lang="pt-PT" dirty="0" smtClean="0"/>
              <a:t> </a:t>
            </a:r>
            <a:endParaRPr lang="pt-BR" dirty="0"/>
          </a:p>
        </p:txBody>
      </p:sp>
      <p:sp>
        <p:nvSpPr>
          <p:cNvPr id="3" name="Content Placeholder 2"/>
          <p:cNvSpPr>
            <a:spLocks noGrp="1"/>
          </p:cNvSpPr>
          <p:nvPr>
            <p:ph sz="quarter" idx="1"/>
          </p:nvPr>
        </p:nvSpPr>
        <p:spPr/>
        <p:txBody>
          <a:bodyPr>
            <a:normAutofit fontScale="85000" lnSpcReduction="20000"/>
          </a:bodyPr>
          <a:lstStyle/>
          <a:p>
            <a:r>
              <a:rPr lang="pt-PT" dirty="0" smtClean="0"/>
              <a:t>interpretação sofisticada sobre a relação entre o indivíduo e a organização</a:t>
            </a:r>
          </a:p>
          <a:p>
            <a:r>
              <a:rPr lang="pt-PT" dirty="0" smtClean="0"/>
              <a:t>Relações de troca entre a personalidade individual e as demandas da organização</a:t>
            </a:r>
          </a:p>
          <a:p>
            <a:r>
              <a:rPr lang="pt-PT" dirty="0" smtClean="0"/>
              <a:t>Aprendizagem organizacional</a:t>
            </a:r>
          </a:p>
          <a:p>
            <a:r>
              <a:rPr lang="pt-PT" dirty="0" smtClean="0"/>
              <a:t> Prática da administração e crescimento individual</a:t>
            </a:r>
          </a:p>
          <a:p>
            <a:r>
              <a:rPr lang="pt-PT" dirty="0" smtClean="0"/>
              <a:t>As estruturas organizacionais formais entram em choque com certas tendências básicas de crescimento e desenvolvimento individual</a:t>
            </a:r>
          </a:p>
          <a:p>
            <a:r>
              <a:rPr lang="pt-PT" dirty="0" smtClean="0"/>
              <a:t>Crescimento de uma personalidade adulta sadia - </a:t>
            </a:r>
            <a:r>
              <a:rPr lang="pt-PT" dirty="0" err="1" smtClean="0"/>
              <a:t>independencia</a:t>
            </a:r>
            <a:r>
              <a:rPr lang="pt-PT" dirty="0" smtClean="0"/>
              <a:t>, </a:t>
            </a:r>
            <a:r>
              <a:rPr lang="pt-PT" dirty="0" err="1" smtClean="0"/>
              <a:t>atividade</a:t>
            </a:r>
            <a:r>
              <a:rPr lang="pt-PT" dirty="0" smtClean="0"/>
              <a:t>, interesses profundos, igualdade, consciência</a:t>
            </a:r>
          </a:p>
          <a:p>
            <a:r>
              <a:rPr lang="pt-PT" dirty="0" smtClean="0"/>
              <a:t>Estrutura formal - trata como crianças - frustração</a:t>
            </a:r>
            <a:endParaRPr lang="pt-P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Capítulo</a:t>
            </a:r>
            <a:r>
              <a:rPr lang="en-US" dirty="0" smtClean="0"/>
              <a:t> 4 - </a:t>
            </a:r>
            <a:r>
              <a:rPr lang="en-US" dirty="0" err="1" smtClean="0"/>
              <a:t>Modelo</a:t>
            </a:r>
            <a:r>
              <a:rPr lang="en-US" dirty="0" smtClean="0"/>
              <a:t> </a:t>
            </a:r>
            <a:r>
              <a:rPr lang="en-US" dirty="0" err="1" smtClean="0"/>
              <a:t>Racional</a:t>
            </a:r>
            <a:r>
              <a:rPr lang="en-US" dirty="0" smtClean="0"/>
              <a:t> de </a:t>
            </a:r>
            <a:r>
              <a:rPr lang="en-US" dirty="0" err="1" smtClean="0"/>
              <a:t>Organização</a:t>
            </a:r>
            <a:r>
              <a:rPr lang="en-US" dirty="0" smtClean="0"/>
              <a:t> </a:t>
            </a:r>
            <a:endParaRPr lang="pt-BR" dirty="0"/>
          </a:p>
        </p:txBody>
      </p:sp>
      <p:sp>
        <p:nvSpPr>
          <p:cNvPr id="3" name="Espaço Reservado para Conteúdo 2"/>
          <p:cNvSpPr>
            <a:spLocks noGrp="1"/>
          </p:cNvSpPr>
          <p:nvPr>
            <p:ph sz="quarter" idx="1"/>
          </p:nvPr>
        </p:nvSpPr>
        <p:spPr/>
        <p:txBody>
          <a:bodyPr>
            <a:normAutofit/>
          </a:bodyPr>
          <a:lstStyle/>
          <a:p>
            <a:r>
              <a:rPr lang="pt-BR" dirty="0" smtClean="0"/>
              <a:t>1. Ciência do comportamento Humano</a:t>
            </a:r>
          </a:p>
          <a:p>
            <a:r>
              <a:rPr lang="pt-BR" dirty="0" smtClean="0"/>
              <a:t>2. Abordagem genérica à administração</a:t>
            </a:r>
          </a:p>
          <a:p>
            <a:r>
              <a:rPr lang="pt-BR" dirty="0" smtClean="0"/>
              <a:t>3. Os provérbios da administração</a:t>
            </a:r>
          </a:p>
          <a:p>
            <a:r>
              <a:rPr lang="pt-BR" dirty="0" smtClean="0"/>
              <a:t>4. Modelo Racional de Administração:</a:t>
            </a:r>
          </a:p>
          <a:p>
            <a:r>
              <a:rPr lang="pt-BR" dirty="0" smtClean="0"/>
              <a:t>Perspectiva positivista</a:t>
            </a:r>
          </a:p>
          <a:p>
            <a:r>
              <a:rPr lang="pt-BR" dirty="0" smtClean="0"/>
              <a:t>Conceito de racionalidade</a:t>
            </a:r>
          </a:p>
          <a:p>
            <a:r>
              <a:rPr lang="pt-BR" dirty="0" smtClean="0"/>
              <a:t>Comportamento individual</a:t>
            </a:r>
          </a:p>
          <a:p>
            <a:r>
              <a:rPr lang="pt-BR" dirty="0" smtClean="0"/>
              <a:t>Homem administrativo</a:t>
            </a:r>
          </a:p>
          <a:p>
            <a:r>
              <a:rPr lang="pt-BR" dirty="0" smtClean="0"/>
              <a:t>Elucidação dos termos</a:t>
            </a:r>
            <a:endParaRPr lang="pt-B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Técnicas de relações humanas</a:t>
            </a:r>
            <a:endParaRPr lang="pt-BR" dirty="0"/>
          </a:p>
        </p:txBody>
      </p:sp>
      <p:sp>
        <p:nvSpPr>
          <p:cNvPr id="3" name="Content Placeholder 2"/>
          <p:cNvSpPr>
            <a:spLocks noGrp="1"/>
          </p:cNvSpPr>
          <p:nvPr>
            <p:ph sz="quarter" idx="1"/>
          </p:nvPr>
        </p:nvSpPr>
        <p:spPr/>
        <p:txBody>
          <a:bodyPr>
            <a:normAutofit fontScale="70000" lnSpcReduction="20000"/>
          </a:bodyPr>
          <a:lstStyle/>
          <a:p>
            <a:pPr algn="just"/>
            <a:r>
              <a:rPr lang="pt-BR" dirty="0" smtClean="0"/>
              <a:t>Uma abordagem mais sadia começaria como entendimento das tendências ou proposições básicas de crescimento e desenvolvimento dos indivíduos; a administração procuraria, então , fundir essas tendências com as demandas da tarefa organizacional.</a:t>
            </a:r>
          </a:p>
          <a:p>
            <a:pPr algn="just"/>
            <a:r>
              <a:rPr lang="pt-BR" dirty="0" smtClean="0"/>
              <a:t>Mas tal uso das técnicas de relações humanas não envolve qualquer sentido real de engajamento entre líder e grupo, qualquer implicação de fraternidade ou comunidade. </a:t>
            </a:r>
          </a:p>
          <a:p>
            <a:pPr algn="just"/>
            <a:r>
              <a:rPr lang="pt-BR" dirty="0" smtClean="0"/>
              <a:t>Compromisso com aprendizagem, porém, implica uma relação que envolve significados compartilhados e eleva a possibilidade de se criar condições, não apenas de confiança, abertura, auto estima, mas também de comunidade. </a:t>
            </a:r>
          </a:p>
          <a:p>
            <a:pPr algn="just"/>
            <a:r>
              <a:rPr lang="pt-BR" dirty="0" smtClean="0"/>
              <a:t>Se as organizações sofrem hoje de falta de confiança, de comunicação bloqueada e de formalização excessiva como seria </a:t>
            </a:r>
            <a:r>
              <a:rPr lang="pt-BR" dirty="0" err="1" smtClean="0"/>
              <a:t>possivel</a:t>
            </a:r>
            <a:r>
              <a:rPr lang="pt-BR" dirty="0" smtClean="0"/>
              <a:t> introduzir mudanças?</a:t>
            </a:r>
          </a:p>
          <a:p>
            <a:pPr algn="just"/>
            <a:r>
              <a:rPr lang="pt-BR" dirty="0" smtClean="0"/>
              <a:t>Kurt </a:t>
            </a:r>
            <a:r>
              <a:rPr lang="pt-BR" dirty="0" err="1" smtClean="0"/>
              <a:t>Lewin</a:t>
            </a:r>
            <a:r>
              <a:rPr lang="pt-BR" dirty="0" smtClean="0"/>
              <a:t> - psicólogo - descongelamento dos padrões mais antigos de comportamento, adoção de novos padrões</a:t>
            </a:r>
            <a:endParaRPr lang="pt-B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Papel do interventor</a:t>
            </a:r>
            <a:br>
              <a:rPr lang="pt-BR" dirty="0" smtClean="0"/>
            </a:br>
            <a:endParaRPr lang="pt-BR" dirty="0"/>
          </a:p>
        </p:txBody>
      </p:sp>
      <p:sp>
        <p:nvSpPr>
          <p:cNvPr id="3" name="Content Placeholder 2"/>
          <p:cNvSpPr>
            <a:spLocks noGrp="1"/>
          </p:cNvSpPr>
          <p:nvPr>
            <p:ph sz="quarter" idx="1"/>
          </p:nvPr>
        </p:nvSpPr>
        <p:spPr/>
        <p:txBody>
          <a:bodyPr>
            <a:normAutofit fontScale="92500"/>
          </a:bodyPr>
          <a:lstStyle/>
          <a:p>
            <a:pPr algn="just"/>
            <a:r>
              <a:rPr lang="pt-BR" dirty="0" smtClean="0"/>
              <a:t>Programas de DO e interventor - indivíduo externo</a:t>
            </a:r>
          </a:p>
          <a:p>
            <a:pPr algn="just"/>
            <a:r>
              <a:rPr lang="pt-BR" dirty="0" smtClean="0"/>
              <a:t>Pode acentuar o controle gerencial</a:t>
            </a:r>
          </a:p>
          <a:p>
            <a:pPr algn="just"/>
            <a:r>
              <a:rPr lang="pt-BR" dirty="0" err="1" smtClean="0"/>
              <a:t>Argyris</a:t>
            </a:r>
            <a:r>
              <a:rPr lang="pt-BR" dirty="0" smtClean="0"/>
              <a:t> sugere resultados mais democráticos, sugestões ao interventor:</a:t>
            </a:r>
          </a:p>
          <a:p>
            <a:pPr algn="just"/>
            <a:r>
              <a:rPr lang="pt-BR" dirty="0" smtClean="0"/>
              <a:t>Ajudar a gerar informações válidas e úteis;</a:t>
            </a:r>
          </a:p>
          <a:p>
            <a:pPr algn="just"/>
            <a:r>
              <a:rPr lang="pt-BR" dirty="0" smtClean="0"/>
              <a:t>Criar condições para que seus clientes possam tomar decisões bem fundamentadas e livres;</a:t>
            </a:r>
          </a:p>
          <a:p>
            <a:pPr algn="just"/>
            <a:r>
              <a:rPr lang="pt-BR" dirty="0" smtClean="0"/>
              <a:t>Ajudar a clientes a se comprometerem internamente com suas decisões.</a:t>
            </a:r>
          </a:p>
          <a:p>
            <a:pPr algn="just"/>
            <a:r>
              <a:rPr lang="pt-BR" dirty="0" smtClean="0"/>
              <a:t>Papel - facilitar a aprendizagem pessoal e organizacional</a:t>
            </a:r>
            <a:endParaRPr lang="pt-B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err="1" smtClean="0"/>
              <a:t>Argyris</a:t>
            </a:r>
            <a:endParaRPr lang="pt-BR" dirty="0"/>
          </a:p>
        </p:txBody>
      </p:sp>
      <p:sp>
        <p:nvSpPr>
          <p:cNvPr id="3" name="Content Placeholder 2"/>
          <p:cNvSpPr>
            <a:spLocks noGrp="1"/>
          </p:cNvSpPr>
          <p:nvPr>
            <p:ph sz="quarter" idx="1"/>
          </p:nvPr>
        </p:nvSpPr>
        <p:spPr/>
        <p:txBody>
          <a:bodyPr/>
          <a:lstStyle/>
          <a:p>
            <a:pPr algn="just"/>
            <a:r>
              <a:rPr lang="pt-PT" dirty="0" smtClean="0"/>
              <a:t>Teorias esposadas e teorias em uso</a:t>
            </a:r>
          </a:p>
          <a:p>
            <a:pPr algn="just"/>
            <a:r>
              <a:rPr lang="pt-PT" dirty="0" smtClean="0"/>
              <a:t>Compatibilidade</a:t>
            </a:r>
            <a:r>
              <a:rPr lang="pt-PT" dirty="0" smtClean="0"/>
              <a:t> </a:t>
            </a:r>
          </a:p>
          <a:p>
            <a:pPr algn="just"/>
            <a:r>
              <a:rPr lang="pt-PT" dirty="0" smtClean="0"/>
              <a:t>Aprendizagem </a:t>
            </a:r>
            <a:r>
              <a:rPr lang="pt-PT" dirty="0" smtClean="0"/>
              <a:t>em ciclo único ou em ciclo duplo (novas normas)aprender a aprender</a:t>
            </a:r>
          </a:p>
          <a:p>
            <a:pPr algn="just"/>
            <a:r>
              <a:rPr lang="pt-PT" dirty="0" smtClean="0"/>
              <a:t>Implicações da obra de </a:t>
            </a:r>
            <a:r>
              <a:rPr lang="pt-PT" dirty="0" err="1" smtClean="0"/>
              <a:t>Argyris</a:t>
            </a:r>
            <a:endParaRPr lang="pt-PT" dirty="0" smtClean="0"/>
          </a:p>
          <a:p>
            <a:pPr algn="just"/>
            <a:r>
              <a:rPr lang="pt-PT" dirty="0" smtClean="0"/>
              <a:t>Sofisticado mas preso a uma perspectiva </a:t>
            </a:r>
            <a:r>
              <a:rPr lang="pt-PT" dirty="0" err="1" smtClean="0"/>
              <a:t>instrumentalista</a:t>
            </a:r>
            <a:endParaRPr lang="pt-PT" dirty="0" smtClean="0"/>
          </a:p>
          <a:p>
            <a:pPr algn="just"/>
            <a:r>
              <a:rPr lang="pt-PT" dirty="0" smtClean="0"/>
              <a:t>Ê</a:t>
            </a:r>
            <a:r>
              <a:rPr lang="pt-PT" dirty="0" smtClean="0"/>
              <a:t>nfase </a:t>
            </a:r>
            <a:r>
              <a:rPr lang="pt-PT" dirty="0" smtClean="0"/>
              <a:t>na aprendizagem possibilita a construção crítica.</a:t>
            </a:r>
            <a:endParaRPr lang="pt-PT"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DO</a:t>
            </a:r>
            <a:endParaRPr lang="pt-BR" dirty="0"/>
          </a:p>
        </p:txBody>
      </p:sp>
      <p:sp>
        <p:nvSpPr>
          <p:cNvPr id="3" name="Content Placeholder 2"/>
          <p:cNvSpPr>
            <a:spLocks noGrp="1"/>
          </p:cNvSpPr>
          <p:nvPr>
            <p:ph sz="quarter" idx="1"/>
          </p:nvPr>
        </p:nvSpPr>
        <p:spPr/>
        <p:txBody>
          <a:bodyPr>
            <a:normAutofit fontScale="92500" lnSpcReduction="10000"/>
          </a:bodyPr>
          <a:lstStyle/>
          <a:p>
            <a:pPr algn="just"/>
            <a:r>
              <a:rPr lang="pt-PT" dirty="0" smtClean="0"/>
              <a:t>Desenvolvimento Organizacional do </a:t>
            </a:r>
            <a:r>
              <a:rPr lang="pt-PT" dirty="0" err="1" smtClean="0"/>
              <a:t>Setor</a:t>
            </a:r>
            <a:r>
              <a:rPr lang="pt-PT" dirty="0" smtClean="0"/>
              <a:t> Público</a:t>
            </a:r>
          </a:p>
          <a:p>
            <a:pPr algn="just"/>
            <a:r>
              <a:rPr lang="pt-PT" dirty="0" smtClean="0"/>
              <a:t>Paralelo no </a:t>
            </a:r>
            <a:r>
              <a:rPr lang="pt-PT" dirty="0" err="1" smtClean="0"/>
              <a:t>setor</a:t>
            </a:r>
            <a:r>
              <a:rPr lang="pt-PT" dirty="0" smtClean="0"/>
              <a:t> público – </a:t>
            </a:r>
            <a:r>
              <a:rPr lang="pt-PT" dirty="0" err="1" smtClean="0"/>
              <a:t>Golembiewski</a:t>
            </a:r>
            <a:endParaRPr lang="pt-PT" dirty="0" smtClean="0"/>
          </a:p>
          <a:p>
            <a:pPr algn="just"/>
            <a:r>
              <a:rPr lang="pt-PT" dirty="0" smtClean="0"/>
              <a:t>Foco em DO - Administração moral</a:t>
            </a:r>
          </a:p>
          <a:p>
            <a:pPr algn="just"/>
            <a:r>
              <a:rPr lang="pt-PT" dirty="0" err="1" smtClean="0"/>
              <a:t>Men</a:t>
            </a:r>
            <a:r>
              <a:rPr lang="pt-PT" dirty="0" smtClean="0"/>
              <a:t>, </a:t>
            </a:r>
            <a:r>
              <a:rPr lang="pt-PT" dirty="0" err="1" smtClean="0"/>
              <a:t>management</a:t>
            </a:r>
            <a:r>
              <a:rPr lang="pt-PT" dirty="0" smtClean="0"/>
              <a:t> </a:t>
            </a:r>
            <a:r>
              <a:rPr lang="pt-PT" dirty="0" err="1" smtClean="0"/>
              <a:t>and</a:t>
            </a:r>
            <a:r>
              <a:rPr lang="pt-PT" dirty="0" smtClean="0"/>
              <a:t> </a:t>
            </a:r>
            <a:r>
              <a:rPr lang="pt-PT" dirty="0" err="1" smtClean="0"/>
              <a:t>morality</a:t>
            </a:r>
            <a:r>
              <a:rPr lang="pt-PT" dirty="0" smtClean="0"/>
              <a:t> (1967)  -Estudo introdutório de ética administrativa</a:t>
            </a:r>
          </a:p>
          <a:p>
            <a:pPr algn="just"/>
            <a:r>
              <a:rPr lang="pt-PT" dirty="0" smtClean="0"/>
              <a:t>Tentativa de integrar o indivíduo e a organização</a:t>
            </a:r>
          </a:p>
          <a:p>
            <a:pPr algn="just"/>
            <a:r>
              <a:rPr lang="pt-PT" dirty="0" smtClean="0"/>
              <a:t>Crítica - ênfase na autoridade, na supervisão detalhada e rotina </a:t>
            </a:r>
            <a:r>
              <a:rPr lang="pt-PT" dirty="0" err="1" smtClean="0"/>
              <a:t>x</a:t>
            </a:r>
            <a:r>
              <a:rPr lang="pt-PT" dirty="0" smtClean="0"/>
              <a:t> desenvolvimento do indivíduo</a:t>
            </a:r>
          </a:p>
          <a:p>
            <a:pPr algn="just"/>
            <a:r>
              <a:rPr lang="pt-PT" dirty="0" smtClean="0"/>
              <a:t>O foco não é a maturidade (</a:t>
            </a:r>
            <a:r>
              <a:rPr lang="pt-PT" dirty="0" err="1" smtClean="0"/>
              <a:t>Argyris</a:t>
            </a:r>
            <a:r>
              <a:rPr lang="pt-PT" dirty="0" smtClean="0"/>
              <a:t>) mas na moralidade</a:t>
            </a:r>
          </a:p>
          <a:p>
            <a:pPr algn="just"/>
            <a:r>
              <a:rPr lang="pt-PT" dirty="0" smtClean="0"/>
              <a:t>Insensibilidade de lidar com a postura moral do trabalhador individual</a:t>
            </a:r>
            <a:endParaRPr lang="pt-PT"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pt-PT" dirty="0" smtClean="0"/>
              <a:t>Cinco valores associados à vida </a:t>
            </a:r>
            <a:r>
              <a:rPr lang="pt-PT" dirty="0" err="1" smtClean="0"/>
              <a:t>econômica</a:t>
            </a:r>
            <a:r>
              <a:rPr lang="pt-PT" dirty="0" smtClean="0"/>
              <a:t>, seguem a ética judeo-cristã:</a:t>
            </a:r>
            <a:endParaRPr lang="pt-BR" dirty="0"/>
          </a:p>
        </p:txBody>
      </p:sp>
      <p:sp>
        <p:nvSpPr>
          <p:cNvPr id="3" name="Content Placeholder 2"/>
          <p:cNvSpPr>
            <a:spLocks noGrp="1"/>
          </p:cNvSpPr>
          <p:nvPr>
            <p:ph sz="quarter" idx="1"/>
          </p:nvPr>
        </p:nvSpPr>
        <p:spPr/>
        <p:txBody>
          <a:bodyPr>
            <a:normAutofit fontScale="92500" lnSpcReduction="10000"/>
          </a:bodyPr>
          <a:lstStyle/>
          <a:p>
            <a:pPr algn="just"/>
            <a:r>
              <a:rPr lang="pt-PT" dirty="0" smtClean="0"/>
              <a:t>1. trabalho deve ser psicologicamente aceitável para o indivíduo;</a:t>
            </a:r>
          </a:p>
          <a:p>
            <a:pPr algn="just"/>
            <a:r>
              <a:rPr lang="pt-PT" dirty="0" smtClean="0"/>
              <a:t>2. O trabalho deve permitir ao homem desenvolver suas próprias faculdades;</a:t>
            </a:r>
          </a:p>
          <a:p>
            <a:pPr algn="just"/>
            <a:r>
              <a:rPr lang="pt-PT" dirty="0" smtClean="0"/>
              <a:t>3. A tarefa de trabalho deve permitir ao individuo espaço considerável para sua autodeterminação</a:t>
            </a:r>
          </a:p>
          <a:p>
            <a:pPr algn="just"/>
            <a:r>
              <a:rPr lang="pt-PT" dirty="0" smtClean="0"/>
              <a:t>4. O trabalhador deve ter a possibilidade de controlar, de modo significativo, o ambiente dentro do qual a tarefa é executada;</a:t>
            </a:r>
          </a:p>
          <a:p>
            <a:pPr algn="just"/>
            <a:r>
              <a:rPr lang="pt-PT" dirty="0" smtClean="0"/>
              <a:t>5. A organização não deve ser o árbitro único e último do comportamento, tanto a organização como o indivíduo devem estar sujeitos a uma ordem moral externa.</a:t>
            </a:r>
            <a:endParaRPr lang="pt-PT"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Liberdade individual versus controle </a:t>
            </a:r>
            <a:r>
              <a:rPr lang="pt-PT" dirty="0" err="1" smtClean="0"/>
              <a:t>gerencial</a:t>
            </a:r>
            <a:r>
              <a:rPr lang="pt-PT" dirty="0" smtClean="0"/>
              <a:t/>
            </a:r>
            <a:br>
              <a:rPr lang="pt-PT" dirty="0" smtClean="0"/>
            </a:br>
            <a:endParaRPr lang="pt-BR" dirty="0"/>
          </a:p>
        </p:txBody>
      </p:sp>
      <p:sp>
        <p:nvSpPr>
          <p:cNvPr id="3" name="Content Placeholder 2"/>
          <p:cNvSpPr>
            <a:spLocks noGrp="1"/>
          </p:cNvSpPr>
          <p:nvPr>
            <p:ph sz="quarter" idx="1"/>
          </p:nvPr>
        </p:nvSpPr>
        <p:spPr/>
        <p:txBody>
          <a:bodyPr>
            <a:normAutofit fontScale="92500" lnSpcReduction="10000"/>
          </a:bodyPr>
          <a:lstStyle/>
          <a:p>
            <a:pPr algn="just"/>
            <a:r>
              <a:rPr lang="pt-PT" dirty="0" smtClean="0"/>
              <a:t>Vale a pena os esforços para aumentar a liberdade individual se tais esforços implicam em custo para a produtividade?</a:t>
            </a:r>
          </a:p>
          <a:p>
            <a:pPr algn="just"/>
            <a:r>
              <a:rPr lang="pt-PT" dirty="0" smtClean="0"/>
              <a:t>As teorias apenas proporcionam uma ampliação nas técnicas de controle </a:t>
            </a:r>
            <a:r>
              <a:rPr lang="pt-PT" dirty="0" err="1" smtClean="0"/>
              <a:t>gerencial</a:t>
            </a:r>
            <a:r>
              <a:rPr lang="pt-PT" dirty="0" smtClean="0"/>
              <a:t>, técnicas que podem ser vendidas aos trabalhadores em bases éticas.</a:t>
            </a:r>
          </a:p>
          <a:p>
            <a:pPr algn="just"/>
            <a:r>
              <a:rPr lang="pt-PT" dirty="0" smtClean="0"/>
              <a:t>Para </a:t>
            </a:r>
            <a:r>
              <a:rPr lang="pt-PT" dirty="0" err="1" smtClean="0"/>
              <a:t>Golembiewski</a:t>
            </a:r>
            <a:r>
              <a:rPr lang="pt-PT" dirty="0" smtClean="0"/>
              <a:t> </a:t>
            </a:r>
            <a:r>
              <a:rPr lang="pt-PT" dirty="0" smtClean="0"/>
              <a:t>- A organização deve ter um árbitro externo para avaliar tanto o indivíduo como a organização</a:t>
            </a:r>
          </a:p>
          <a:p>
            <a:pPr algn="just"/>
            <a:r>
              <a:rPr lang="pt-PT" dirty="0" smtClean="0"/>
              <a:t>Ao invés de construir uma ética sócio política prefere procurar a resposta numa questão moral central. Leva a questão da descentralização</a:t>
            </a:r>
            <a:endParaRPr lang="pt-PT"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Metavalores</a:t>
            </a:r>
            <a:r>
              <a:rPr lang="en-US" dirty="0" smtClean="0"/>
              <a:t> </a:t>
            </a:r>
            <a:r>
              <a:rPr lang="en-US" dirty="0" err="1" smtClean="0"/>
              <a:t>e</a:t>
            </a:r>
            <a:r>
              <a:rPr lang="en-US" dirty="0" smtClean="0"/>
              <a:t> </a:t>
            </a:r>
            <a:r>
              <a:rPr lang="en-US" dirty="0" err="1" smtClean="0"/>
              <a:t>mudança</a:t>
            </a:r>
            <a:r>
              <a:rPr lang="en-US" dirty="0" smtClean="0"/>
              <a:t> </a:t>
            </a:r>
            <a:r>
              <a:rPr lang="en-US" dirty="0" err="1" smtClean="0"/>
              <a:t>organizacional</a:t>
            </a:r>
            <a:r>
              <a:rPr lang="en-US" dirty="0" smtClean="0"/>
              <a:t/>
            </a:r>
            <a:br>
              <a:rPr lang="en-US" dirty="0" smtClean="0"/>
            </a:br>
            <a:endParaRPr lang="pt-BR" dirty="0"/>
          </a:p>
        </p:txBody>
      </p:sp>
      <p:sp>
        <p:nvSpPr>
          <p:cNvPr id="3" name="Content Placeholder 2"/>
          <p:cNvSpPr>
            <a:spLocks noGrp="1"/>
          </p:cNvSpPr>
          <p:nvPr>
            <p:ph sz="quarter" idx="1"/>
          </p:nvPr>
        </p:nvSpPr>
        <p:spPr>
          <a:xfrm>
            <a:off x="301752" y="1527048"/>
            <a:ext cx="8503920" cy="4873752"/>
          </a:xfrm>
        </p:spPr>
        <p:txBody>
          <a:bodyPr>
            <a:normAutofit fontScale="92500" lnSpcReduction="10000"/>
          </a:bodyPr>
          <a:lstStyle/>
          <a:p>
            <a:r>
              <a:rPr lang="pt-PT" dirty="0" smtClean="0"/>
              <a:t>Dinâmica de comportamento de pequenos grupos para mudança pessoal e organizacional</a:t>
            </a:r>
          </a:p>
          <a:p>
            <a:r>
              <a:rPr lang="pt-PT" dirty="0" smtClean="0"/>
              <a:t>Cinco </a:t>
            </a:r>
            <a:r>
              <a:rPr lang="pt-PT" dirty="0" err="1" smtClean="0"/>
              <a:t>metavalores</a:t>
            </a:r>
            <a:r>
              <a:rPr lang="pt-PT" dirty="0" smtClean="0"/>
              <a:t>:</a:t>
            </a:r>
          </a:p>
          <a:p>
            <a:r>
              <a:rPr lang="pt-PT" dirty="0" smtClean="0"/>
              <a:t>1. concordância em torno de investigação sistemática, com base em acessibilidade mútua e comunicação aberta;2. maior consciência e reconhecimento de opções, especialmente disposição para experimentar novos comportamentos e optar pelos mais eficazes;</a:t>
            </a:r>
          </a:p>
          <a:p>
            <a:r>
              <a:rPr lang="pt-PT" dirty="0" smtClean="0"/>
              <a:t>3. conceito colaborativo de autoridade, disposição para mediar os conflitos;</a:t>
            </a:r>
          </a:p>
          <a:p>
            <a:r>
              <a:rPr lang="pt-PT" dirty="0" smtClean="0"/>
              <a:t>4. relações de ajuda mútua, senso de comunidade;</a:t>
            </a:r>
          </a:p>
          <a:p>
            <a:r>
              <a:rPr lang="pt-PT" dirty="0" smtClean="0"/>
              <a:t>5. Autenticidade nas relações interpessoais;</a:t>
            </a:r>
            <a:endParaRPr lang="pt-PT"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Princípios do interventor</a:t>
            </a:r>
            <a:br>
              <a:rPr lang="pt-PT" dirty="0" smtClean="0"/>
            </a:br>
            <a:endParaRPr lang="pt-BR" dirty="0"/>
          </a:p>
        </p:txBody>
      </p:sp>
      <p:sp>
        <p:nvSpPr>
          <p:cNvPr id="3" name="Content Placeholder 2"/>
          <p:cNvSpPr>
            <a:spLocks noGrp="1"/>
          </p:cNvSpPr>
          <p:nvPr>
            <p:ph sz="quarter" idx="1"/>
          </p:nvPr>
        </p:nvSpPr>
        <p:spPr/>
        <p:txBody>
          <a:bodyPr>
            <a:normAutofit lnSpcReduction="10000"/>
          </a:bodyPr>
          <a:lstStyle/>
          <a:p>
            <a:pPr algn="just"/>
            <a:r>
              <a:rPr lang="pt-PT" dirty="0" smtClean="0"/>
              <a:t>Esboça um  sistema </a:t>
            </a:r>
            <a:r>
              <a:rPr lang="pt-PT" dirty="0" err="1" smtClean="0"/>
              <a:t>colaborativo-consensual</a:t>
            </a:r>
            <a:r>
              <a:rPr lang="pt-PT" dirty="0" smtClean="0"/>
              <a:t> de administração que enfatiza responsabilidade compartilhada, feedback, abertura</a:t>
            </a:r>
          </a:p>
          <a:p>
            <a:pPr algn="just"/>
            <a:r>
              <a:rPr lang="pt-PT" dirty="0" smtClean="0"/>
              <a:t>Mas parece ser apenas uma alternativa circunstancial e não um substituto para a burocracia</a:t>
            </a:r>
          </a:p>
          <a:p>
            <a:pPr algn="just"/>
            <a:r>
              <a:rPr lang="pt-PT" dirty="0" smtClean="0"/>
              <a:t>Implicações da obra de </a:t>
            </a:r>
            <a:r>
              <a:rPr lang="pt-PT" dirty="0" err="1" smtClean="0"/>
              <a:t>Golembiewski</a:t>
            </a:r>
            <a:endParaRPr lang="pt-PT" dirty="0" smtClean="0"/>
          </a:p>
          <a:p>
            <a:pPr algn="just"/>
            <a:r>
              <a:rPr lang="pt-PT" dirty="0" smtClean="0"/>
              <a:t>Maior parte das teorias de administração pública está interessada em eficiência da organização e em elaborar políticas públicas por intermédio de estruturas dominantemente hierárquicas, em que se usam vários mecanismos para obter conformidade.</a:t>
            </a:r>
            <a:endParaRPr lang="pt-PT"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Nova Administração Pública (NAP)1968 </a:t>
            </a:r>
            <a:endParaRPr lang="pt-BR" dirty="0"/>
          </a:p>
        </p:txBody>
      </p:sp>
      <p:sp>
        <p:nvSpPr>
          <p:cNvPr id="3" name="Content Placeholder 2"/>
          <p:cNvSpPr>
            <a:spLocks noGrp="1"/>
          </p:cNvSpPr>
          <p:nvPr>
            <p:ph sz="quarter" idx="1"/>
          </p:nvPr>
        </p:nvSpPr>
        <p:spPr/>
        <p:txBody>
          <a:bodyPr>
            <a:normAutofit fontScale="77500" lnSpcReduction="20000"/>
          </a:bodyPr>
          <a:lstStyle/>
          <a:p>
            <a:pPr algn="just"/>
            <a:r>
              <a:rPr lang="pt-BR" dirty="0" smtClean="0"/>
              <a:t>M</a:t>
            </a:r>
            <a:r>
              <a:rPr lang="pt-BR" dirty="0" smtClean="0"/>
              <a:t>ais </a:t>
            </a:r>
            <a:r>
              <a:rPr lang="pt-BR" dirty="0" smtClean="0"/>
              <a:t>descoberta de anomalias no modelo tradicional do que um novo modelo</a:t>
            </a:r>
          </a:p>
          <a:p>
            <a:pPr algn="just"/>
            <a:r>
              <a:rPr lang="pt-BR" dirty="0" smtClean="0"/>
              <a:t>A perspectiva de </a:t>
            </a:r>
            <a:r>
              <a:rPr lang="pt-BR" dirty="0" err="1" smtClean="0"/>
              <a:t>Minnowbrook</a:t>
            </a:r>
            <a:r>
              <a:rPr lang="pt-BR" dirty="0" smtClean="0"/>
              <a:t> - Simpósio acadêmico realizado em Nova </a:t>
            </a:r>
            <a:r>
              <a:rPr lang="pt-BR" dirty="0" err="1" smtClean="0"/>
              <a:t>Yorque</a:t>
            </a:r>
            <a:r>
              <a:rPr lang="pt-BR" dirty="0" smtClean="0"/>
              <a:t>, reuniu os jovens cientistas da administração pública, publicaram TOWARD A NEW PUBLIC ADMINISTRATION</a:t>
            </a:r>
          </a:p>
          <a:p>
            <a:pPr algn="just"/>
            <a:r>
              <a:rPr lang="pt-BR" dirty="0" smtClean="0"/>
              <a:t>Nasceu um movimento (fictício ou real?)</a:t>
            </a:r>
          </a:p>
          <a:p>
            <a:pPr algn="just"/>
            <a:r>
              <a:rPr lang="pt-BR" dirty="0" smtClean="0"/>
              <a:t>Tendências esquerdistas, mas menos radical do que todos os nascidos nessa época.</a:t>
            </a:r>
          </a:p>
          <a:p>
            <a:pPr algn="just"/>
            <a:r>
              <a:rPr lang="pt-BR" dirty="0" smtClean="0"/>
              <a:t>Apenas adaptações de demandas mais gerais por relevância, equidade e participação, nada que desafiasse os padrões da época. Perturbadoras por não conseguirem dar respostas</a:t>
            </a:r>
          </a:p>
          <a:p>
            <a:pPr algn="just"/>
            <a:r>
              <a:rPr lang="pt-BR" dirty="0" smtClean="0"/>
              <a:t>Política e administração</a:t>
            </a:r>
          </a:p>
          <a:p>
            <a:pPr algn="just"/>
            <a:r>
              <a:rPr lang="pt-BR" dirty="0" smtClean="0"/>
              <a:t>Vestígios da velha dicotomia entre política e administração foram dissipados pela afirmação que os administradores DEVIAM fazer política.</a:t>
            </a:r>
            <a:endParaRPr lang="pt-B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Politica publica e administração</a:t>
            </a:r>
            <a:endParaRPr lang="pt-BR" dirty="0"/>
          </a:p>
        </p:txBody>
      </p:sp>
      <p:sp>
        <p:nvSpPr>
          <p:cNvPr id="3" name="Content Placeholder 2"/>
          <p:cNvSpPr>
            <a:spLocks noGrp="1"/>
          </p:cNvSpPr>
          <p:nvPr>
            <p:ph sz="quarter" idx="1"/>
          </p:nvPr>
        </p:nvSpPr>
        <p:spPr>
          <a:xfrm>
            <a:off x="301752" y="1527048"/>
            <a:ext cx="8503920" cy="4949952"/>
          </a:xfrm>
        </p:spPr>
        <p:txBody>
          <a:bodyPr>
            <a:normAutofit fontScale="92500" lnSpcReduction="20000"/>
          </a:bodyPr>
          <a:lstStyle/>
          <a:p>
            <a:pPr algn="just"/>
            <a:r>
              <a:rPr lang="pt-PT" dirty="0" smtClean="0"/>
              <a:t>M</a:t>
            </a:r>
            <a:r>
              <a:rPr lang="pt-PT" dirty="0" smtClean="0"/>
              <a:t>odelos </a:t>
            </a:r>
            <a:r>
              <a:rPr lang="pt-PT" dirty="0" smtClean="0"/>
              <a:t>analíticos obsoletos</a:t>
            </a:r>
          </a:p>
          <a:p>
            <a:pPr algn="just"/>
            <a:r>
              <a:rPr lang="pt-PT" dirty="0" smtClean="0"/>
              <a:t>A acusação típica da NAP era que a administração publica enquanto campo de estudo era muito pratica e pouco relevante. </a:t>
            </a:r>
          </a:p>
          <a:p>
            <a:pPr algn="just"/>
            <a:r>
              <a:rPr lang="pt-PT" dirty="0" err="1" smtClean="0"/>
              <a:t>Objetivo</a:t>
            </a:r>
            <a:r>
              <a:rPr lang="pt-PT" dirty="0" smtClean="0"/>
              <a:t> - recuperar a relevância para o sistema político.</a:t>
            </a:r>
          </a:p>
          <a:p>
            <a:pPr algn="just"/>
            <a:r>
              <a:rPr lang="pt-PT" dirty="0" smtClean="0"/>
              <a:t>A administração publica não e meramente instrumento de execução das politicas publicas, mas e decisiva para a maneira pela qual o publico vê o mundo - particularmente o mundo </a:t>
            </a:r>
            <a:r>
              <a:rPr lang="pt-PT" dirty="0" err="1" smtClean="0"/>
              <a:t>político-</a:t>
            </a:r>
            <a:r>
              <a:rPr lang="pt-PT" dirty="0" smtClean="0"/>
              <a:t> e seu próprio lugar nele.</a:t>
            </a:r>
          </a:p>
          <a:p>
            <a:pPr algn="just"/>
            <a:r>
              <a:rPr lang="pt-PT" dirty="0" smtClean="0"/>
              <a:t>Impacto no sistema político</a:t>
            </a:r>
          </a:p>
          <a:p>
            <a:pPr algn="just"/>
            <a:r>
              <a:rPr lang="pt-PT" dirty="0" smtClean="0"/>
              <a:t>Exercem papel significativo na montagem da agenda publica e ajuda a estabelecer valores para a sociedade. </a:t>
            </a:r>
            <a:r>
              <a:rPr lang="pt-PT" dirty="0" smtClean="0"/>
              <a:t>Est</a:t>
            </a:r>
            <a:r>
              <a:rPr lang="pt-PT" dirty="0" smtClean="0"/>
              <a:t>á</a:t>
            </a:r>
            <a:r>
              <a:rPr lang="pt-PT" dirty="0" smtClean="0"/>
              <a:t> </a:t>
            </a:r>
            <a:r>
              <a:rPr lang="pt-PT" dirty="0" smtClean="0"/>
              <a:t>no coração da politica</a:t>
            </a:r>
            <a:endParaRPr lang="pt-P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dirty="0" smtClean="0"/>
              <a:t>Capítulo 4</a:t>
            </a:r>
            <a:endParaRPr lang="pt-BR" sz="2800" dirty="0"/>
          </a:p>
        </p:txBody>
      </p:sp>
      <p:sp>
        <p:nvSpPr>
          <p:cNvPr id="3" name="Espaço Reservado para Conteúdo 2"/>
          <p:cNvSpPr>
            <a:spLocks noGrp="1"/>
          </p:cNvSpPr>
          <p:nvPr>
            <p:ph sz="quarter" idx="1"/>
          </p:nvPr>
        </p:nvSpPr>
        <p:spPr/>
        <p:txBody>
          <a:bodyPr>
            <a:normAutofit lnSpcReduction="10000"/>
          </a:bodyPr>
          <a:lstStyle/>
          <a:p>
            <a:r>
              <a:rPr lang="pt-PT" dirty="0" smtClean="0"/>
              <a:t>5. Tomada de decisão</a:t>
            </a:r>
          </a:p>
          <a:p>
            <a:r>
              <a:rPr lang="pt-PT" dirty="0" smtClean="0"/>
              <a:t>Homem administrativo </a:t>
            </a:r>
            <a:r>
              <a:rPr lang="pt-PT" dirty="0" err="1" smtClean="0"/>
              <a:t>x</a:t>
            </a:r>
            <a:r>
              <a:rPr lang="pt-PT" dirty="0" smtClean="0"/>
              <a:t> homem </a:t>
            </a:r>
            <a:r>
              <a:rPr lang="pt-PT" dirty="0" err="1" smtClean="0"/>
              <a:t>econômico</a:t>
            </a:r>
            <a:endParaRPr lang="pt-PT" dirty="0" smtClean="0"/>
          </a:p>
          <a:p>
            <a:r>
              <a:rPr lang="pt-PT" dirty="0" smtClean="0"/>
              <a:t>Modelo incremental</a:t>
            </a:r>
          </a:p>
          <a:p>
            <a:r>
              <a:rPr lang="pt-PT" dirty="0" smtClean="0"/>
              <a:t>Três modelos de tomada de decisão</a:t>
            </a:r>
          </a:p>
          <a:p>
            <a:r>
              <a:rPr lang="pt-PT" dirty="0" smtClean="0"/>
              <a:t>6. Modelos fechados e modelos abertos</a:t>
            </a:r>
          </a:p>
          <a:p>
            <a:r>
              <a:rPr lang="pt-PT" dirty="0" smtClean="0"/>
              <a:t>Estratégias para estudar organizações complexas</a:t>
            </a:r>
          </a:p>
          <a:p>
            <a:r>
              <a:rPr lang="pt-PT" dirty="0" smtClean="0"/>
              <a:t>Abordagem do sistema aberto para a análise organizacional</a:t>
            </a:r>
          </a:p>
          <a:p>
            <a:r>
              <a:rPr lang="pt-PT" dirty="0" smtClean="0"/>
              <a:t>Processo de cooptação, impacto dos </a:t>
            </a:r>
            <a:r>
              <a:rPr lang="pt-PT" dirty="0" err="1" smtClean="0"/>
              <a:t>fatores</a:t>
            </a:r>
            <a:r>
              <a:rPr lang="pt-PT" dirty="0" smtClean="0"/>
              <a:t> ambientais e integração das abordagens</a:t>
            </a:r>
          </a:p>
          <a:p>
            <a:pPr>
              <a:buNone/>
            </a:pPr>
            <a:endParaRPr lang="pt-PT"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Valores?</a:t>
            </a:r>
            <a:endParaRPr lang="pt-BR" dirty="0"/>
          </a:p>
        </p:txBody>
      </p:sp>
      <p:sp>
        <p:nvSpPr>
          <p:cNvPr id="3" name="Content Placeholder 2"/>
          <p:cNvSpPr>
            <a:spLocks noGrp="1"/>
          </p:cNvSpPr>
          <p:nvPr>
            <p:ph sz="quarter" idx="1"/>
          </p:nvPr>
        </p:nvSpPr>
        <p:spPr/>
        <p:txBody>
          <a:bodyPr>
            <a:normAutofit lnSpcReduction="10000"/>
          </a:bodyPr>
          <a:lstStyle/>
          <a:p>
            <a:pPr algn="just"/>
            <a:r>
              <a:rPr lang="pt-PT" dirty="0" smtClean="0"/>
              <a:t>Resgatar o sistema aberto como forma de melhor compreender o processo das politicas publicas de forma mais completa.</a:t>
            </a:r>
          </a:p>
          <a:p>
            <a:pPr algn="just"/>
            <a:r>
              <a:rPr lang="pt-PT" dirty="0" smtClean="0"/>
              <a:t>Base era empírica e normativa. Confrontou o velho problema entre fato e valor. </a:t>
            </a:r>
          </a:p>
          <a:p>
            <a:pPr algn="just"/>
            <a:r>
              <a:rPr lang="pt-PT" dirty="0" smtClean="0"/>
              <a:t>Não conseguiram produzir um conhecimento relevante porque seu comprometimento com o positivismo tinha limitado suas </a:t>
            </a:r>
            <a:r>
              <a:rPr lang="pt-PT" dirty="0" err="1" smtClean="0"/>
              <a:t>atividades</a:t>
            </a:r>
            <a:r>
              <a:rPr lang="pt-PT" dirty="0" smtClean="0"/>
              <a:t> a </a:t>
            </a:r>
            <a:r>
              <a:rPr lang="pt-PT" dirty="0" err="1" smtClean="0"/>
              <a:t>coleta</a:t>
            </a:r>
            <a:r>
              <a:rPr lang="pt-PT" dirty="0" smtClean="0"/>
              <a:t> de dados e manipulação estatística, com uma teoria de base empírica.</a:t>
            </a:r>
          </a:p>
          <a:p>
            <a:pPr algn="just"/>
            <a:r>
              <a:rPr lang="pt-PT" dirty="0" smtClean="0"/>
              <a:t>NAP normativa em essência.</a:t>
            </a:r>
            <a:endParaRPr lang="pt-PT"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Eficiência </a:t>
            </a:r>
            <a:r>
              <a:rPr lang="pt-PT" dirty="0" err="1" smtClean="0"/>
              <a:t>x</a:t>
            </a:r>
            <a:r>
              <a:rPr lang="pt-PT" dirty="0" smtClean="0"/>
              <a:t> equidade</a:t>
            </a:r>
            <a:br>
              <a:rPr lang="pt-PT" dirty="0" smtClean="0"/>
            </a:br>
            <a:endParaRPr lang="pt-BR" dirty="0"/>
          </a:p>
        </p:txBody>
      </p:sp>
      <p:sp>
        <p:nvSpPr>
          <p:cNvPr id="3" name="Content Placeholder 2"/>
          <p:cNvSpPr>
            <a:spLocks noGrp="1"/>
          </p:cNvSpPr>
          <p:nvPr>
            <p:ph sz="quarter" idx="1"/>
          </p:nvPr>
        </p:nvSpPr>
        <p:spPr/>
        <p:txBody>
          <a:bodyPr>
            <a:normAutofit lnSpcReduction="10000"/>
          </a:bodyPr>
          <a:lstStyle/>
          <a:p>
            <a:pPr algn="just"/>
            <a:r>
              <a:rPr lang="pt-PT" dirty="0" smtClean="0"/>
              <a:t>Os teóricos da NAP apontaram alguns valores que sustentavam as primeiras teorias de organização pública: critério da eficiência.</a:t>
            </a:r>
          </a:p>
          <a:p>
            <a:pPr algn="just"/>
            <a:r>
              <a:rPr lang="pt-PT" dirty="0" smtClean="0"/>
              <a:t>Afirmam que a escolha desse valor impede que se dê atenção a outros valores: a equidade e a participação. </a:t>
            </a:r>
          </a:p>
          <a:p>
            <a:pPr algn="just"/>
            <a:r>
              <a:rPr lang="pt-PT" dirty="0" smtClean="0"/>
              <a:t>Orienta-se pelo tecnicismo, implícito na dependência de eficiência. Provoca a despersonalização e  </a:t>
            </a:r>
            <a:r>
              <a:rPr lang="pt-PT" dirty="0" err="1" smtClean="0"/>
              <a:t>objetificação</a:t>
            </a:r>
            <a:r>
              <a:rPr lang="pt-PT" dirty="0" smtClean="0"/>
              <a:t>.</a:t>
            </a:r>
          </a:p>
          <a:p>
            <a:pPr algn="just"/>
            <a:r>
              <a:rPr lang="pt-PT" dirty="0" smtClean="0"/>
              <a:t>A escolha da NAP é por colocar no centro a EQUIDADE SOCIAL (justiça).</a:t>
            </a:r>
          </a:p>
          <a:p>
            <a:pPr algn="just"/>
            <a:r>
              <a:rPr lang="pt-PT" dirty="0" smtClean="0"/>
              <a:t> Enfatiza a responsabilidade e envolvimento..</a:t>
            </a:r>
            <a:endParaRPr lang="pt-PT"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Equidade de </a:t>
            </a:r>
            <a:r>
              <a:rPr lang="pt-BR" dirty="0" err="1" smtClean="0"/>
              <a:t>Rawls</a:t>
            </a:r>
            <a:endParaRPr lang="pt-BR" dirty="0"/>
          </a:p>
        </p:txBody>
      </p:sp>
      <p:sp>
        <p:nvSpPr>
          <p:cNvPr id="3" name="Content Placeholder 2"/>
          <p:cNvSpPr>
            <a:spLocks noGrp="1"/>
          </p:cNvSpPr>
          <p:nvPr>
            <p:ph sz="quarter" idx="1"/>
          </p:nvPr>
        </p:nvSpPr>
        <p:spPr/>
        <p:txBody>
          <a:bodyPr/>
          <a:lstStyle/>
          <a:p>
            <a:r>
              <a:rPr lang="pt-PT" dirty="0" smtClean="0"/>
              <a:t>"O propósito da administração pública é a redução do sofrimento </a:t>
            </a:r>
            <a:r>
              <a:rPr lang="pt-PT" dirty="0" err="1" smtClean="0"/>
              <a:t>econômico</a:t>
            </a:r>
            <a:r>
              <a:rPr lang="pt-PT" dirty="0" smtClean="0"/>
              <a:t>, social e </a:t>
            </a:r>
            <a:r>
              <a:rPr lang="pt-PT" dirty="0" err="1" smtClean="0"/>
              <a:t>psiquíco</a:t>
            </a:r>
            <a:r>
              <a:rPr lang="pt-PT" dirty="0" smtClean="0"/>
              <a:t> e a melhoria das oportunidades da vida para quem é parte interna e externa da organização” </a:t>
            </a:r>
            <a:r>
              <a:rPr lang="pt-PT" dirty="0" err="1" smtClean="0"/>
              <a:t>Todd</a:t>
            </a:r>
            <a:r>
              <a:rPr lang="pt-PT" dirty="0" smtClean="0"/>
              <a:t> </a:t>
            </a:r>
            <a:r>
              <a:rPr lang="pt-PT" dirty="0" err="1" smtClean="0"/>
              <a:t>LaPorte</a:t>
            </a:r>
            <a:r>
              <a:rPr lang="pt-PT" dirty="0" smtClean="0"/>
              <a:t> (1971,p. 32)</a:t>
            </a:r>
          </a:p>
          <a:p>
            <a:r>
              <a:rPr lang="pt-PT" dirty="0" smtClean="0"/>
              <a:t>A equidade envolve um senso de </a:t>
            </a:r>
            <a:r>
              <a:rPr lang="pt-PT" dirty="0" err="1" smtClean="0"/>
              <a:t>fairness</a:t>
            </a:r>
            <a:r>
              <a:rPr lang="pt-PT" dirty="0" smtClean="0"/>
              <a:t> ou justiça - especificamente a </a:t>
            </a:r>
            <a:r>
              <a:rPr lang="pt-PT" dirty="0" err="1" smtClean="0"/>
              <a:t>correção</a:t>
            </a:r>
            <a:r>
              <a:rPr lang="pt-PT" dirty="0" smtClean="0"/>
              <a:t> dos desequilíbrios na distribuição de valores sociais e políticos.</a:t>
            </a:r>
          </a:p>
          <a:p>
            <a:r>
              <a:rPr lang="pt-PT" dirty="0" smtClean="0"/>
              <a:t>Equidade de </a:t>
            </a:r>
            <a:r>
              <a:rPr lang="pt-PT" dirty="0" err="1" smtClean="0"/>
              <a:t>Jonh</a:t>
            </a:r>
            <a:r>
              <a:rPr lang="pt-PT" dirty="0" smtClean="0"/>
              <a:t> </a:t>
            </a:r>
            <a:r>
              <a:rPr lang="pt-PT" dirty="0" err="1" smtClean="0"/>
              <a:t>Rawls</a:t>
            </a:r>
            <a:r>
              <a:rPr lang="pt-PT" dirty="0" smtClean="0"/>
              <a:t> - retirar o véu da ignorância</a:t>
            </a:r>
            <a:endParaRPr lang="pt-B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Hierarquia </a:t>
            </a:r>
            <a:r>
              <a:rPr lang="pt-PT" dirty="0" err="1" smtClean="0"/>
              <a:t>x</a:t>
            </a:r>
            <a:r>
              <a:rPr lang="pt-PT" dirty="0" smtClean="0"/>
              <a:t> Participação</a:t>
            </a:r>
          </a:p>
        </p:txBody>
      </p:sp>
      <p:sp>
        <p:nvSpPr>
          <p:cNvPr id="3" name="Content Placeholder 2"/>
          <p:cNvSpPr>
            <a:spLocks noGrp="1"/>
          </p:cNvSpPr>
          <p:nvPr>
            <p:ph sz="quarter" idx="1"/>
          </p:nvPr>
        </p:nvSpPr>
        <p:spPr/>
        <p:txBody>
          <a:bodyPr>
            <a:normAutofit fontScale="77500" lnSpcReduction="20000"/>
          </a:bodyPr>
          <a:lstStyle/>
          <a:p>
            <a:pPr algn="just"/>
            <a:r>
              <a:rPr lang="pt-PT" dirty="0" smtClean="0"/>
              <a:t>Valor da participação - usuários e membros internos na tomada de decisão.</a:t>
            </a:r>
          </a:p>
          <a:p>
            <a:pPr algn="just"/>
            <a:r>
              <a:rPr lang="pt-PT" dirty="0" smtClean="0"/>
              <a:t>Alternativa para a cooptação: encontrar estruturas organizacionais mais abertas, que tivessem fronteiras permeáveis e fossem marcadas por confrontação e troca, intercâmbio. </a:t>
            </a:r>
          </a:p>
          <a:p>
            <a:pPr algn="just"/>
            <a:r>
              <a:rPr lang="pt-PT" dirty="0" err="1" smtClean="0"/>
              <a:t>Orion</a:t>
            </a:r>
            <a:r>
              <a:rPr lang="pt-PT" dirty="0" smtClean="0"/>
              <a:t> </a:t>
            </a:r>
            <a:r>
              <a:rPr lang="pt-PT" dirty="0" err="1" smtClean="0"/>
              <a:t>White</a:t>
            </a:r>
            <a:r>
              <a:rPr lang="pt-PT" dirty="0" smtClean="0"/>
              <a:t> - </a:t>
            </a:r>
            <a:r>
              <a:rPr lang="pt-PT" dirty="0" err="1" smtClean="0"/>
              <a:t>interação</a:t>
            </a:r>
            <a:r>
              <a:rPr lang="pt-PT" dirty="0" smtClean="0"/>
              <a:t> contínua e </a:t>
            </a:r>
            <a:r>
              <a:rPr lang="pt-PT" dirty="0" err="1" smtClean="0"/>
              <a:t>ativa</a:t>
            </a:r>
            <a:r>
              <a:rPr lang="pt-PT" dirty="0" smtClean="0"/>
              <a:t>. Buscava estruturas que sustentassem a colaboração, para levar em conta todos os interesses. Uma política de amor. (</a:t>
            </a:r>
            <a:r>
              <a:rPr lang="pt-PT" dirty="0" err="1" smtClean="0"/>
              <a:t>The</a:t>
            </a:r>
            <a:r>
              <a:rPr lang="pt-PT" dirty="0" smtClean="0"/>
              <a:t> </a:t>
            </a:r>
            <a:r>
              <a:rPr lang="pt-PT" dirty="0" err="1" smtClean="0"/>
              <a:t>dialectical</a:t>
            </a:r>
            <a:r>
              <a:rPr lang="pt-PT" dirty="0" smtClean="0"/>
              <a:t> </a:t>
            </a:r>
            <a:r>
              <a:rPr lang="pt-PT" dirty="0" err="1" smtClean="0"/>
              <a:t>organization</a:t>
            </a:r>
            <a:r>
              <a:rPr lang="pt-PT" dirty="0" smtClean="0"/>
              <a:t> - 1969)</a:t>
            </a:r>
          </a:p>
          <a:p>
            <a:pPr algn="just"/>
            <a:r>
              <a:rPr lang="pt-PT" dirty="0" err="1" smtClean="0"/>
              <a:t>Frederick</a:t>
            </a:r>
            <a:r>
              <a:rPr lang="pt-PT" dirty="0" smtClean="0"/>
              <a:t> </a:t>
            </a:r>
            <a:r>
              <a:rPr lang="pt-PT" dirty="0" err="1" smtClean="0"/>
              <a:t>Thayer</a:t>
            </a:r>
            <a:r>
              <a:rPr lang="pt-PT" dirty="0" smtClean="0"/>
              <a:t> - </a:t>
            </a:r>
            <a:r>
              <a:rPr lang="pt-PT" dirty="0" err="1" smtClean="0"/>
              <a:t>An</a:t>
            </a:r>
            <a:r>
              <a:rPr lang="pt-PT" dirty="0" smtClean="0"/>
              <a:t> </a:t>
            </a:r>
            <a:r>
              <a:rPr lang="pt-PT" dirty="0" err="1" smtClean="0"/>
              <a:t>end</a:t>
            </a:r>
            <a:r>
              <a:rPr lang="pt-PT" dirty="0" smtClean="0"/>
              <a:t> to </a:t>
            </a:r>
            <a:r>
              <a:rPr lang="pt-PT" dirty="0" err="1" smtClean="0"/>
              <a:t>hierarchy</a:t>
            </a:r>
            <a:r>
              <a:rPr lang="pt-PT" dirty="0" smtClean="0"/>
              <a:t>? </a:t>
            </a:r>
            <a:r>
              <a:rPr lang="pt-PT" dirty="0" err="1" smtClean="0"/>
              <a:t>An</a:t>
            </a:r>
            <a:r>
              <a:rPr lang="pt-PT" dirty="0" smtClean="0"/>
              <a:t> </a:t>
            </a:r>
            <a:r>
              <a:rPr lang="pt-PT" dirty="0" err="1" smtClean="0"/>
              <a:t>end</a:t>
            </a:r>
            <a:r>
              <a:rPr lang="pt-PT" dirty="0" smtClean="0"/>
              <a:t> to </a:t>
            </a:r>
            <a:r>
              <a:rPr lang="pt-PT" dirty="0" err="1" smtClean="0"/>
              <a:t>competition</a:t>
            </a:r>
            <a:r>
              <a:rPr lang="pt-PT" dirty="0" smtClean="0"/>
              <a:t> (1973) criticava a hierarquia baseada no segredo e na competição, buscava a substituição pela cooperação como força política e </a:t>
            </a:r>
            <a:r>
              <a:rPr lang="pt-PT" dirty="0" err="1" smtClean="0"/>
              <a:t>econômica</a:t>
            </a:r>
            <a:r>
              <a:rPr lang="pt-PT" dirty="0" smtClean="0"/>
              <a:t> de propulsão.</a:t>
            </a:r>
          </a:p>
          <a:p>
            <a:pPr algn="just"/>
            <a:r>
              <a:rPr lang="pt-PT" dirty="0" smtClean="0"/>
              <a:t>A luta dos novos </a:t>
            </a:r>
            <a:r>
              <a:rPr lang="pt-PT" dirty="0" err="1" smtClean="0"/>
              <a:t>administracionistas</a:t>
            </a:r>
            <a:r>
              <a:rPr lang="pt-PT" dirty="0" smtClean="0"/>
              <a:t> públicos era  reestruturação das organizações para lograr mais envolvimento e participação e driblar os meros artifícios para a manipulação </a:t>
            </a:r>
            <a:r>
              <a:rPr lang="pt-PT" dirty="0" err="1" smtClean="0"/>
              <a:t>gerencial</a:t>
            </a:r>
            <a:r>
              <a:rPr lang="pt-PT" dirty="0" smtClean="0"/>
              <a:t>.</a:t>
            </a:r>
            <a:endParaRPr lang="pt-PT"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Hierarquia</a:t>
            </a:r>
            <a:endParaRPr lang="pt-PT" dirty="0"/>
          </a:p>
        </p:txBody>
      </p:sp>
      <p:sp>
        <p:nvSpPr>
          <p:cNvPr id="3" name="Content Placeholder 2"/>
          <p:cNvSpPr>
            <a:spLocks noGrp="1"/>
          </p:cNvSpPr>
          <p:nvPr>
            <p:ph sz="quarter" idx="1"/>
          </p:nvPr>
        </p:nvSpPr>
        <p:spPr/>
        <p:txBody>
          <a:bodyPr>
            <a:normAutofit fontScale="92500" lnSpcReduction="20000"/>
          </a:bodyPr>
          <a:lstStyle/>
          <a:p>
            <a:pPr algn="just"/>
            <a:r>
              <a:rPr lang="pt-BR" dirty="0" err="1" smtClean="0"/>
              <a:t>Harlan</a:t>
            </a:r>
            <a:r>
              <a:rPr lang="pt-BR" dirty="0" smtClean="0"/>
              <a:t> Cleveland (1985) prenunciou o crepúsculo da hierarquia, a importância de recursos físicos deu suporte ao desenvolvimento das hierarquias de poder baseadas no controle, hierarquias baseadas no segredo, das hierarquias </a:t>
            </a:r>
            <a:r>
              <a:rPr lang="pt-BR" dirty="0" smtClean="0"/>
              <a:t>baseadas </a:t>
            </a:r>
            <a:r>
              <a:rPr lang="pt-BR" dirty="0" smtClean="0"/>
              <a:t>na propriedade, das hierarquias baseadas no acesso precoce aos recursos e das hierarquias políticas baseadas na geografia. </a:t>
            </a:r>
          </a:p>
          <a:p>
            <a:pPr algn="just"/>
            <a:r>
              <a:rPr lang="pt-BR" dirty="0" smtClean="0"/>
              <a:t>Na medida em que a informação se torna mais importante que os recursos físicos estas discriminações e injustiças caem por terra, os velhos meios de controle caem por terra.  A liderança, nestas circunstâncias, dependerá cada vez menos de sistemas hierárquicos e cada vez mais de poder e participação em termos compartilhados.</a:t>
            </a:r>
            <a:endParaRPr lang="pt-B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Capítulo 6</a:t>
            </a:r>
            <a:r>
              <a:rPr lang="pt-PT" dirty="0" smtClean="0"/>
              <a:t> - Nova Gestão </a:t>
            </a:r>
            <a:r>
              <a:rPr lang="pt-PT" dirty="0" smtClean="0"/>
              <a:t>Pública</a:t>
            </a:r>
            <a:endParaRPr lang="pt-PT" dirty="0"/>
          </a:p>
        </p:txBody>
      </p:sp>
      <p:sp>
        <p:nvSpPr>
          <p:cNvPr id="3" name="Content Placeholder 2"/>
          <p:cNvSpPr>
            <a:spLocks noGrp="1"/>
          </p:cNvSpPr>
          <p:nvPr>
            <p:ph sz="quarter" idx="1"/>
          </p:nvPr>
        </p:nvSpPr>
        <p:spPr/>
        <p:txBody>
          <a:bodyPr/>
          <a:lstStyle/>
          <a:p>
            <a:pPr algn="just"/>
            <a:r>
              <a:rPr lang="pt-BR" dirty="0" smtClean="0"/>
              <a:t>Desenvolvimento da orientação pela política pública</a:t>
            </a:r>
          </a:p>
          <a:p>
            <a:pPr algn="just"/>
            <a:r>
              <a:rPr lang="pt-BR" dirty="0" err="1" smtClean="0"/>
              <a:t>Responsividade</a:t>
            </a:r>
            <a:r>
              <a:rPr lang="pt-BR" dirty="0" smtClean="0"/>
              <a:t> na política pública</a:t>
            </a:r>
          </a:p>
          <a:p>
            <a:pPr algn="just"/>
            <a:r>
              <a:rPr lang="pt-BR" dirty="0" smtClean="0"/>
              <a:t>Eficácia na política pública</a:t>
            </a:r>
          </a:p>
          <a:p>
            <a:pPr algn="just"/>
            <a:r>
              <a:rPr lang="pt-BR" dirty="0" smtClean="0"/>
              <a:t>Descoberta da implementação de políticas</a:t>
            </a:r>
          </a:p>
          <a:p>
            <a:pPr algn="just"/>
            <a:r>
              <a:rPr lang="pt-BR" dirty="0" smtClean="0"/>
              <a:t>Métodos para análise política</a:t>
            </a:r>
          </a:p>
          <a:p>
            <a:pPr algn="just"/>
            <a:r>
              <a:rPr lang="pt-BR" dirty="0" smtClean="0"/>
              <a:t>Crise intelectual</a:t>
            </a:r>
          </a:p>
          <a:p>
            <a:pPr algn="just"/>
            <a:r>
              <a:rPr lang="pt-BR" dirty="0" smtClean="0"/>
              <a:t>Nova Gestão Pública</a:t>
            </a:r>
            <a:endParaRPr lang="pt-B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NGP</a:t>
            </a:r>
            <a:endParaRPr lang="pt-PT" dirty="0"/>
          </a:p>
        </p:txBody>
      </p:sp>
      <p:sp>
        <p:nvSpPr>
          <p:cNvPr id="3" name="Content Placeholder 2"/>
          <p:cNvSpPr>
            <a:spLocks noGrp="1"/>
          </p:cNvSpPr>
          <p:nvPr>
            <p:ph sz="quarter" idx="1"/>
          </p:nvPr>
        </p:nvSpPr>
        <p:spPr/>
        <p:txBody>
          <a:bodyPr/>
          <a:lstStyle/>
          <a:p>
            <a:pPr algn="just"/>
            <a:r>
              <a:rPr lang="pt-BR" dirty="0" smtClean="0"/>
              <a:t>Estudiosos foram atraídos para o campo mais geral da política pública ou da análise da política pública, como forma de compreender o papel das organizações públicas na expressão dos valores sociais.</a:t>
            </a:r>
          </a:p>
          <a:p>
            <a:pPr algn="just"/>
            <a:r>
              <a:rPr lang="pt-BR" dirty="0" smtClean="0"/>
              <a:t>Políticas públicas - resultam - atividades governamentais</a:t>
            </a:r>
          </a:p>
          <a:p>
            <a:pPr algn="just"/>
            <a:r>
              <a:rPr lang="pt-BR" dirty="0" smtClean="0"/>
              <a:t>Formulação + implementação - importância - processo político</a:t>
            </a:r>
            <a:endParaRPr lang="pt-B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Implementação e formulação</a:t>
            </a:r>
            <a:endParaRPr lang="pt-BR" dirty="0"/>
          </a:p>
        </p:txBody>
      </p:sp>
      <p:sp>
        <p:nvSpPr>
          <p:cNvPr id="3" name="Content Placeholder 2"/>
          <p:cNvSpPr>
            <a:spLocks noGrp="1"/>
          </p:cNvSpPr>
          <p:nvPr>
            <p:ph sz="quarter" idx="1"/>
          </p:nvPr>
        </p:nvSpPr>
        <p:spPr/>
        <p:txBody>
          <a:bodyPr>
            <a:normAutofit fontScale="92500"/>
          </a:bodyPr>
          <a:lstStyle/>
          <a:p>
            <a:pPr algn="just"/>
            <a:r>
              <a:rPr lang="pt-PT" dirty="0" smtClean="0"/>
              <a:t>Ao invés de imaginar que a administração está separada da política, a perspectiva da política pública confirma que os membros das organizações públicas exercem papel importante na formulação de políticas e que eles continuam a das forma às políticas, por meio de seus esforços de implementação, mesmo depois que as políticas foram enunciadas pelo legislativo, executivo ou judiciário.</a:t>
            </a:r>
          </a:p>
          <a:p>
            <a:pPr algn="just"/>
            <a:r>
              <a:rPr lang="pt-PT" dirty="0" smtClean="0"/>
              <a:t>Olhar axiologicamente crítico e não apenas instrumental.</a:t>
            </a:r>
          </a:p>
          <a:p>
            <a:pPr algn="just"/>
            <a:r>
              <a:rPr lang="pt-PT" dirty="0" smtClean="0"/>
              <a:t>Crítica - os estudiosos diferenciam formulação de implementação = separação administração de política.</a:t>
            </a:r>
            <a:endParaRPr lang="pt-PT"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Orientação por políticas públicas = </a:t>
            </a:r>
            <a:r>
              <a:rPr lang="pt-PT" dirty="0" err="1" smtClean="0"/>
              <a:t>responsividade</a:t>
            </a:r>
            <a:r>
              <a:rPr lang="pt-PT" dirty="0" smtClean="0"/>
              <a:t> e eficácia</a:t>
            </a:r>
            <a:br>
              <a:rPr lang="pt-PT" dirty="0" smtClean="0"/>
            </a:br>
            <a:endParaRPr lang="pt-BR" dirty="0"/>
          </a:p>
        </p:txBody>
      </p:sp>
      <p:sp>
        <p:nvSpPr>
          <p:cNvPr id="3" name="Content Placeholder 2"/>
          <p:cNvSpPr>
            <a:spLocks noGrp="1"/>
          </p:cNvSpPr>
          <p:nvPr>
            <p:ph sz="quarter" idx="1"/>
          </p:nvPr>
        </p:nvSpPr>
        <p:spPr/>
        <p:txBody>
          <a:bodyPr>
            <a:normAutofit lnSpcReduction="10000"/>
          </a:bodyPr>
          <a:lstStyle/>
          <a:p>
            <a:pPr algn="just"/>
            <a:r>
              <a:rPr lang="pt-PT" dirty="0" smtClean="0"/>
              <a:t>Críticas que os cientistas políticos tinham negligenciado os problemas sociais, os mais conservadores achavam que estes deveriam oferecer um modelo de governo </a:t>
            </a:r>
            <a:r>
              <a:rPr lang="pt-PT" dirty="0" err="1" smtClean="0"/>
              <a:t>materia-prima</a:t>
            </a:r>
            <a:r>
              <a:rPr lang="pt-PT" dirty="0" smtClean="0"/>
              <a:t> para um ciência política renovada, nos dois casos a ciência política tradicional era acusada de estar excessivamente preocupada com as instituições de governo e comportamento de seus atores governamentais. </a:t>
            </a:r>
          </a:p>
          <a:p>
            <a:pPr algn="just"/>
            <a:r>
              <a:rPr lang="pt-PT" dirty="0" smtClean="0"/>
              <a:t>Em detrimento de uma análise cuidadosa do conteúdo e do impacto das políticas públicas.</a:t>
            </a:r>
            <a:endParaRPr lang="pt-PT"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Visão dos cientistas políticos sobre política pública</a:t>
            </a:r>
            <a:br>
              <a:rPr lang="pt-BR" dirty="0" smtClean="0"/>
            </a:br>
            <a:endParaRPr lang="pt-BR" dirty="0"/>
          </a:p>
        </p:txBody>
      </p:sp>
      <p:sp>
        <p:nvSpPr>
          <p:cNvPr id="3" name="Content Placeholder 2"/>
          <p:cNvSpPr>
            <a:spLocks noGrp="1"/>
          </p:cNvSpPr>
          <p:nvPr>
            <p:ph sz="quarter" idx="1"/>
          </p:nvPr>
        </p:nvSpPr>
        <p:spPr/>
        <p:txBody>
          <a:bodyPr>
            <a:normAutofit fontScale="70000" lnSpcReduction="20000"/>
          </a:bodyPr>
          <a:lstStyle/>
          <a:p>
            <a:pPr algn="just"/>
            <a:r>
              <a:rPr lang="pt-BR" dirty="0" smtClean="0"/>
              <a:t>Distintas orientações</a:t>
            </a:r>
          </a:p>
          <a:p>
            <a:pPr algn="just"/>
            <a:r>
              <a:rPr lang="pt-BR" dirty="0" smtClean="0"/>
              <a:t>Harold </a:t>
            </a:r>
            <a:r>
              <a:rPr lang="pt-BR" dirty="0" err="1" smtClean="0"/>
              <a:t>Lasswell</a:t>
            </a:r>
            <a:r>
              <a:rPr lang="pt-BR" dirty="0" smtClean="0"/>
              <a:t>- estabelecer relações entre políticas instrumentais e valores finais</a:t>
            </a:r>
          </a:p>
          <a:p>
            <a:pPr algn="just"/>
            <a:r>
              <a:rPr lang="pt-BR" dirty="0" err="1" smtClean="0"/>
              <a:t>Yeheskel</a:t>
            </a:r>
            <a:r>
              <a:rPr lang="pt-BR" dirty="0" smtClean="0"/>
              <a:t> </a:t>
            </a:r>
            <a:r>
              <a:rPr lang="pt-BR" dirty="0" err="1" smtClean="0"/>
              <a:t>Dror</a:t>
            </a:r>
            <a:r>
              <a:rPr lang="pt-BR" dirty="0" smtClean="0"/>
              <a:t> (1968) </a:t>
            </a:r>
            <a:r>
              <a:rPr lang="pt-BR" dirty="0" err="1" smtClean="0"/>
              <a:t>ciencia</a:t>
            </a:r>
            <a:r>
              <a:rPr lang="pt-BR" dirty="0" smtClean="0"/>
              <a:t> política visa melhorar o "design e as operações dos sistemas de </a:t>
            </a:r>
            <a:r>
              <a:rPr lang="pt-BR" dirty="0" err="1" smtClean="0"/>
              <a:t>policy-making</a:t>
            </a:r>
            <a:r>
              <a:rPr lang="pt-BR" dirty="0" smtClean="0"/>
              <a:t>” Integrar o conhecimento sobre o próprio sistema de </a:t>
            </a:r>
            <a:r>
              <a:rPr lang="pt-BR" dirty="0" err="1" smtClean="0"/>
              <a:t>policy-making</a:t>
            </a:r>
            <a:r>
              <a:rPr lang="pt-BR" dirty="0" smtClean="0"/>
              <a:t> e o conhecimento sobre as políticas específicas</a:t>
            </a:r>
          </a:p>
          <a:p>
            <a:pPr algn="just"/>
            <a:r>
              <a:rPr lang="pt-BR" dirty="0" smtClean="0"/>
              <a:t>Thomas </a:t>
            </a:r>
            <a:r>
              <a:rPr lang="pt-BR" dirty="0" err="1" smtClean="0"/>
              <a:t>Dye</a:t>
            </a:r>
            <a:r>
              <a:rPr lang="pt-BR" dirty="0" smtClean="0"/>
              <a:t> - política pública é "tudo o que os governos decidem fazer ou deixar de fazer". A análise política, por sua vez é "descobrir o que os governos fazem, porque o fazem e que diferença isso faz". </a:t>
            </a:r>
          </a:p>
          <a:p>
            <a:pPr algn="just"/>
            <a:r>
              <a:rPr lang="pt-BR" dirty="0" smtClean="0"/>
              <a:t>Circunstâncias e </a:t>
            </a:r>
            <a:r>
              <a:rPr lang="pt-BR" dirty="0" err="1" smtClean="0"/>
              <a:t>consequências</a:t>
            </a:r>
            <a:r>
              <a:rPr lang="pt-BR" dirty="0" smtClean="0"/>
              <a:t>.</a:t>
            </a:r>
          </a:p>
          <a:p>
            <a:pPr algn="just"/>
            <a:r>
              <a:rPr lang="pt-BR" dirty="0" smtClean="0"/>
              <a:t>Descrição e uma explicação das causas e efeitos das várias políticas.</a:t>
            </a:r>
          </a:p>
          <a:p>
            <a:pPr algn="just"/>
            <a:r>
              <a:rPr lang="pt-BR" dirty="0" smtClean="0"/>
              <a:t>David </a:t>
            </a:r>
            <a:r>
              <a:rPr lang="pt-BR" dirty="0" err="1" smtClean="0"/>
              <a:t>Easton</a:t>
            </a:r>
            <a:r>
              <a:rPr lang="pt-BR" dirty="0" smtClean="0"/>
              <a:t> -sistema político consiste nos padrões de interação dos atores políticos, das pessoas preocupadas com a alocação oficial de </a:t>
            </a:r>
            <a:r>
              <a:rPr lang="pt-BR" dirty="0" smtClean="0"/>
              <a:t>valores "</a:t>
            </a:r>
            <a:r>
              <a:rPr lang="pt-BR" dirty="0" smtClean="0"/>
              <a:t>para a sociedade. outputs - políticas públicas e inputs do sistema</a:t>
            </a: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Ciência do comportamento</a:t>
            </a:r>
            <a:endParaRPr lang="pt-BR" dirty="0"/>
          </a:p>
        </p:txBody>
      </p:sp>
      <p:sp>
        <p:nvSpPr>
          <p:cNvPr id="3" name="Espaço Reservado para Conteúdo 2"/>
          <p:cNvSpPr>
            <a:spLocks noGrp="1"/>
          </p:cNvSpPr>
          <p:nvPr>
            <p:ph sz="quarter" idx="1"/>
          </p:nvPr>
        </p:nvSpPr>
        <p:spPr/>
        <p:txBody>
          <a:bodyPr/>
          <a:lstStyle/>
          <a:p>
            <a:pPr algn="just"/>
            <a:r>
              <a:rPr lang="pt-BR" dirty="0" smtClean="0"/>
              <a:t>Novos desenvolvimentos das ciências sociais minavam a teoria tradicional da administração pública (</a:t>
            </a:r>
            <a:r>
              <a:rPr lang="pt-BR" dirty="0" err="1" smtClean="0"/>
              <a:t>Willougghby</a:t>
            </a:r>
            <a:r>
              <a:rPr lang="pt-BR" dirty="0" smtClean="0"/>
              <a:t>, White e </a:t>
            </a:r>
            <a:r>
              <a:rPr lang="pt-BR" dirty="0" err="1" smtClean="0"/>
              <a:t>Gulick</a:t>
            </a:r>
            <a:r>
              <a:rPr lang="pt-BR" dirty="0" smtClean="0"/>
              <a:t>)</a:t>
            </a:r>
          </a:p>
          <a:p>
            <a:pPr algn="just"/>
            <a:r>
              <a:rPr lang="pt-BR" dirty="0" smtClean="0"/>
              <a:t>Interesses </a:t>
            </a:r>
            <a:r>
              <a:rPr lang="pt-BR" dirty="0" smtClean="0"/>
              <a:t>novos: ciência política, ciência do comportamento humano, movimento de compartilhamento da administração pública e privada.</a:t>
            </a:r>
            <a:endParaRPr lang="pt-BR" b="1" u="sng"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err="1" smtClean="0"/>
              <a:t>Responsividade</a:t>
            </a:r>
            <a:r>
              <a:rPr lang="pt-PT" dirty="0" smtClean="0"/>
              <a:t> e eficácia</a:t>
            </a:r>
            <a:br>
              <a:rPr lang="pt-PT" dirty="0" smtClean="0"/>
            </a:br>
            <a:endParaRPr lang="pt-BR" dirty="0"/>
          </a:p>
        </p:txBody>
      </p:sp>
      <p:sp>
        <p:nvSpPr>
          <p:cNvPr id="3" name="Content Placeholder 2"/>
          <p:cNvSpPr>
            <a:spLocks noGrp="1"/>
          </p:cNvSpPr>
          <p:nvPr>
            <p:ph sz="quarter" idx="1"/>
          </p:nvPr>
        </p:nvSpPr>
        <p:spPr>
          <a:xfrm>
            <a:off x="301752" y="1527048"/>
            <a:ext cx="8503920" cy="4873752"/>
          </a:xfrm>
        </p:spPr>
        <p:txBody>
          <a:bodyPr>
            <a:normAutofit fontScale="85000" lnSpcReduction="20000"/>
          </a:bodyPr>
          <a:lstStyle/>
          <a:p>
            <a:pPr algn="just"/>
            <a:r>
              <a:rPr lang="pt-PT" dirty="0" smtClean="0"/>
              <a:t>Francis E </a:t>
            </a:r>
            <a:r>
              <a:rPr lang="pt-PT" dirty="0" err="1" smtClean="0"/>
              <a:t>Rourke</a:t>
            </a:r>
            <a:r>
              <a:rPr lang="pt-PT" dirty="0" smtClean="0"/>
              <a:t> (1969</a:t>
            </a:r>
            <a:r>
              <a:rPr lang="pt-PT" dirty="0" smtClean="0"/>
              <a:t>) - </a:t>
            </a:r>
            <a:r>
              <a:rPr lang="pt-PT" dirty="0" smtClean="0"/>
              <a:t>análise cuidadosa sobre a maneira que a burocracia afirma sua influência sobre o processo </a:t>
            </a:r>
            <a:r>
              <a:rPr lang="pt-PT" dirty="0" err="1" smtClean="0"/>
              <a:t>politico-administrativo</a:t>
            </a:r>
            <a:r>
              <a:rPr lang="pt-PT" dirty="0" smtClean="0"/>
              <a:t>.</a:t>
            </a:r>
          </a:p>
          <a:p>
            <a:pPr algn="just"/>
            <a:r>
              <a:rPr lang="pt-PT" dirty="0" smtClean="0"/>
              <a:t>3 </a:t>
            </a:r>
            <a:r>
              <a:rPr lang="pt-PT" dirty="0" err="1" smtClean="0"/>
              <a:t>fatores</a:t>
            </a:r>
            <a:r>
              <a:rPr lang="pt-PT" dirty="0" smtClean="0"/>
              <a:t> essenciais:</a:t>
            </a:r>
          </a:p>
          <a:p>
            <a:pPr algn="just"/>
            <a:r>
              <a:rPr lang="pt-PT" dirty="0" smtClean="0"/>
              <a:t>I - órgãos públicos dependem de sustentação externa - desenvolvimento de grupos de </a:t>
            </a:r>
            <a:r>
              <a:rPr lang="pt-PT" dirty="0" err="1" smtClean="0"/>
              <a:t>patronagem</a:t>
            </a:r>
            <a:r>
              <a:rPr lang="pt-PT" dirty="0" smtClean="0"/>
              <a:t> política - externos ao governo</a:t>
            </a:r>
          </a:p>
          <a:p>
            <a:pPr algn="just"/>
            <a:r>
              <a:rPr lang="pt-PT" dirty="0" smtClean="0"/>
              <a:t>II - órgãos públicos variam em seu impacto sobre o sistema político, de acordo com o montante de informação e </a:t>
            </a:r>
            <a:r>
              <a:rPr lang="pt-PT" dirty="0" err="1" smtClean="0"/>
              <a:t>expertise</a:t>
            </a:r>
            <a:r>
              <a:rPr lang="pt-PT" dirty="0" smtClean="0"/>
              <a:t> que possuem.</a:t>
            </a:r>
          </a:p>
          <a:p>
            <a:pPr algn="just"/>
            <a:r>
              <a:rPr lang="pt-PT" dirty="0" smtClean="0"/>
              <a:t>III - as burocracias diferem quanto ao seu impacto de acordo com as características internas das repartições, especialmente sua vitalidade e eficácia de liderança.</a:t>
            </a:r>
          </a:p>
          <a:p>
            <a:pPr algn="just"/>
            <a:r>
              <a:rPr lang="pt-PT" dirty="0" smtClean="0"/>
              <a:t>Importante por delinear as implicações éticas e políticas do processo de políticas públicas.</a:t>
            </a:r>
            <a:endParaRPr lang="pt-PT"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err="1" smtClean="0"/>
              <a:t>Responsividade</a:t>
            </a:r>
            <a:r>
              <a:rPr lang="pt-BR" dirty="0" smtClean="0"/>
              <a:t> </a:t>
            </a:r>
            <a:endParaRPr lang="pt-BR" dirty="0"/>
          </a:p>
        </p:txBody>
      </p:sp>
      <p:sp>
        <p:nvSpPr>
          <p:cNvPr id="3" name="Content Placeholder 2"/>
          <p:cNvSpPr>
            <a:spLocks noGrp="1"/>
          </p:cNvSpPr>
          <p:nvPr>
            <p:ph sz="quarter" idx="1"/>
          </p:nvPr>
        </p:nvSpPr>
        <p:spPr>
          <a:xfrm>
            <a:off x="301752" y="1527048"/>
            <a:ext cx="8503920" cy="5102352"/>
          </a:xfrm>
        </p:spPr>
        <p:txBody>
          <a:bodyPr>
            <a:normAutofit fontScale="92500" lnSpcReduction="10000"/>
          </a:bodyPr>
          <a:lstStyle/>
          <a:p>
            <a:pPr algn="just"/>
            <a:r>
              <a:rPr lang="pt-BR" dirty="0" err="1" smtClean="0"/>
              <a:t>Responsividade</a:t>
            </a:r>
            <a:r>
              <a:rPr lang="pt-BR" dirty="0" smtClean="0"/>
              <a:t>: até que ponto o sistema promove a </a:t>
            </a:r>
            <a:r>
              <a:rPr lang="pt-BR" dirty="0" smtClean="0"/>
              <a:t>correspond</a:t>
            </a:r>
            <a:r>
              <a:rPr lang="pt-BR" dirty="0" smtClean="0"/>
              <a:t>ê</a:t>
            </a:r>
            <a:r>
              <a:rPr lang="pt-BR" dirty="0" smtClean="0"/>
              <a:t>ncia </a:t>
            </a:r>
            <a:r>
              <a:rPr lang="pt-BR" dirty="0" smtClean="0"/>
              <a:t>entre as decisões dos burocratas e as preferências da comunidade ou dos ocupantes de </a:t>
            </a:r>
            <a:r>
              <a:rPr lang="pt-BR" dirty="0" smtClean="0"/>
              <a:t>cargos </a:t>
            </a:r>
            <a:r>
              <a:rPr lang="pt-BR" dirty="0" smtClean="0"/>
              <a:t>que presumem falar em nome do público”</a:t>
            </a:r>
          </a:p>
          <a:p>
            <a:pPr algn="just"/>
            <a:r>
              <a:rPr lang="pt-BR" dirty="0" smtClean="0"/>
              <a:t>Eficácia</a:t>
            </a:r>
            <a:r>
              <a:rPr lang="pt-BR" dirty="0" smtClean="0"/>
              <a:t> : </a:t>
            </a:r>
            <a:r>
              <a:rPr lang="pt-BR" dirty="0" smtClean="0"/>
              <a:t>ou até que ponto as políticas públicas conduzem a decisões que "têm mais probabilidade do que outras propostas de fazer acontecer resultados desejados".</a:t>
            </a:r>
          </a:p>
          <a:p>
            <a:pPr algn="just"/>
            <a:r>
              <a:rPr lang="pt-BR" dirty="0" smtClean="0"/>
              <a:t>Conflitantes - não podem ser tratados de forma isolada</a:t>
            </a:r>
          </a:p>
          <a:p>
            <a:pPr algn="just"/>
            <a:r>
              <a:rPr lang="pt-BR" dirty="0" smtClean="0"/>
              <a:t>Estes dois assuntos se fundem numa preocupação sobre o quanto os integrantes das organizações públicas são de fato capazes de administrar processos de mudança que visam expressar valores societários. âmago!</a:t>
            </a:r>
            <a:endParaRPr lang="pt-BR"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err="1" smtClean="0"/>
              <a:t>Responsividade</a:t>
            </a:r>
            <a:r>
              <a:rPr lang="pt-BR" dirty="0" smtClean="0"/>
              <a:t> na Política Pública</a:t>
            </a:r>
            <a:br>
              <a:rPr lang="pt-BR" dirty="0" smtClean="0"/>
            </a:br>
            <a:endParaRPr lang="pt-BR" dirty="0"/>
          </a:p>
        </p:txBody>
      </p:sp>
      <p:sp>
        <p:nvSpPr>
          <p:cNvPr id="3" name="Content Placeholder 2"/>
          <p:cNvSpPr>
            <a:spLocks noGrp="1"/>
          </p:cNvSpPr>
          <p:nvPr>
            <p:ph sz="quarter" idx="1"/>
          </p:nvPr>
        </p:nvSpPr>
        <p:spPr/>
        <p:txBody>
          <a:bodyPr/>
          <a:lstStyle/>
          <a:p>
            <a:pPr algn="just"/>
            <a:r>
              <a:rPr lang="pt-BR" dirty="0" smtClean="0"/>
              <a:t>A </a:t>
            </a:r>
            <a:r>
              <a:rPr lang="pt-BR" dirty="0" err="1" smtClean="0"/>
              <a:t>responsividade</a:t>
            </a:r>
            <a:r>
              <a:rPr lang="pt-BR" dirty="0" smtClean="0"/>
              <a:t> levantou uma série de questões: formas de garantir que as </a:t>
            </a:r>
            <a:r>
              <a:rPr lang="pt-BR" dirty="0" smtClean="0"/>
              <a:t>aç</a:t>
            </a:r>
            <a:r>
              <a:rPr lang="pt-BR" dirty="0" smtClean="0"/>
              <a:t>õ</a:t>
            </a:r>
            <a:r>
              <a:rPr lang="pt-BR" dirty="0" smtClean="0"/>
              <a:t>es </a:t>
            </a:r>
            <a:r>
              <a:rPr lang="pt-BR" dirty="0" smtClean="0"/>
              <a:t>da burocracia reflitam os valores da sociedade? </a:t>
            </a:r>
          </a:p>
          <a:p>
            <a:pPr algn="just"/>
            <a:r>
              <a:rPr lang="pt-BR" dirty="0" smtClean="0"/>
              <a:t>Bastaria que as políticas resultantes correspondessem aos valores da sociedade, ou deveria ser democrático o processo pelo qual elas </a:t>
            </a:r>
            <a:r>
              <a:rPr lang="pt-BR" dirty="0" err="1" smtClean="0"/>
              <a:t>sao</a:t>
            </a:r>
            <a:r>
              <a:rPr lang="pt-BR" dirty="0" smtClean="0"/>
              <a:t> desenvolvidas??</a:t>
            </a:r>
            <a:endParaRPr lang="pt-B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pt-BR" dirty="0" smtClean="0"/>
              <a:t>A moralidade democrática de Redford -  </a:t>
            </a:r>
            <a:r>
              <a:rPr lang="pt-BR" dirty="0" err="1" smtClean="0"/>
              <a:t>Democracy</a:t>
            </a:r>
            <a:r>
              <a:rPr lang="pt-BR" dirty="0" smtClean="0"/>
              <a:t> in </a:t>
            </a:r>
            <a:r>
              <a:rPr lang="pt-BR" dirty="0" err="1" smtClean="0"/>
              <a:t>the</a:t>
            </a:r>
            <a:r>
              <a:rPr lang="pt-BR" dirty="0" smtClean="0"/>
              <a:t> </a:t>
            </a:r>
            <a:r>
              <a:rPr lang="pt-BR" dirty="0" err="1" smtClean="0"/>
              <a:t>administrative</a:t>
            </a:r>
            <a:r>
              <a:rPr lang="pt-BR" dirty="0" smtClean="0"/>
              <a:t> </a:t>
            </a:r>
            <a:r>
              <a:rPr lang="pt-BR" dirty="0" err="1" smtClean="0"/>
              <a:t>state</a:t>
            </a:r>
            <a:r>
              <a:rPr lang="pt-BR" dirty="0" smtClean="0"/>
              <a:t> (1969) </a:t>
            </a:r>
            <a:endParaRPr lang="pt-BR" dirty="0"/>
          </a:p>
        </p:txBody>
      </p:sp>
      <p:sp>
        <p:nvSpPr>
          <p:cNvPr id="3" name="Content Placeholder 2"/>
          <p:cNvSpPr>
            <a:spLocks noGrp="1"/>
          </p:cNvSpPr>
          <p:nvPr>
            <p:ph sz="quarter" idx="1"/>
          </p:nvPr>
        </p:nvSpPr>
        <p:spPr/>
        <p:txBody>
          <a:bodyPr>
            <a:normAutofit lnSpcReduction="10000"/>
          </a:bodyPr>
          <a:lstStyle/>
          <a:p>
            <a:pPr algn="just"/>
            <a:r>
              <a:rPr lang="pt-BR" dirty="0" smtClean="0"/>
              <a:t>3 questões-chave</a:t>
            </a:r>
          </a:p>
          <a:p>
            <a:pPr algn="just">
              <a:buNone/>
            </a:pPr>
            <a:r>
              <a:rPr lang="pt-BR" dirty="0" smtClean="0"/>
              <a:t>1.Supõe que a pessoa, o indivíduo, é a </a:t>
            </a:r>
            <a:r>
              <a:rPr lang="pt-BR" dirty="0" smtClean="0"/>
              <a:t>medida </a:t>
            </a:r>
            <a:r>
              <a:rPr lang="pt-BR" dirty="0" smtClean="0"/>
              <a:t>básica de valor humano, julgamos o nosso sistema político e social pelo quanto ele consegue realizar a potencialidade máxima do indivíduo;</a:t>
            </a:r>
          </a:p>
          <a:p>
            <a:pPr algn="just">
              <a:buNone/>
            </a:pPr>
            <a:r>
              <a:rPr lang="pt-BR" dirty="0" smtClean="0"/>
              <a:t>2. Todas as pessoas tem direito à atenção total ao sistema;</a:t>
            </a:r>
          </a:p>
          <a:p>
            <a:pPr algn="just">
              <a:buNone/>
            </a:pPr>
            <a:r>
              <a:rPr lang="pt-BR" dirty="0" smtClean="0"/>
              <a:t>3. Anseios individuais podem ser promovidos de um modo melhor pelo envolvimento de todos no processo de tomada de decisão e a participação não é apenas um valor instrumental;</a:t>
            </a:r>
            <a:endParaRPr lang="pt-BR"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Cidadania democrática</a:t>
            </a:r>
            <a:endParaRPr lang="pt-BR" dirty="0"/>
          </a:p>
        </p:txBody>
      </p:sp>
      <p:sp>
        <p:nvSpPr>
          <p:cNvPr id="3" name="Content Placeholder 2"/>
          <p:cNvSpPr>
            <a:spLocks noGrp="1"/>
          </p:cNvSpPr>
          <p:nvPr>
            <p:ph sz="quarter" idx="1"/>
          </p:nvPr>
        </p:nvSpPr>
        <p:spPr>
          <a:xfrm>
            <a:off x="301752" y="1527048"/>
            <a:ext cx="8503920" cy="5026152"/>
          </a:xfrm>
        </p:spPr>
        <p:txBody>
          <a:bodyPr>
            <a:normAutofit fontScale="92500" lnSpcReduction="10000"/>
          </a:bodyPr>
          <a:lstStyle/>
          <a:p>
            <a:pPr algn="just"/>
            <a:r>
              <a:rPr lang="pt-BR" dirty="0" smtClean="0"/>
              <a:t>1.acesso à informação, com base em educação, governo transparente, comunicação livre e debate franco;</a:t>
            </a:r>
          </a:p>
          <a:p>
            <a:pPr algn="just"/>
            <a:r>
              <a:rPr lang="pt-BR" dirty="0" smtClean="0"/>
              <a:t>2. acesso direto ou indireto aos fóruns de decisão;</a:t>
            </a:r>
          </a:p>
          <a:p>
            <a:pPr algn="just"/>
            <a:r>
              <a:rPr lang="pt-BR" dirty="0" smtClean="0"/>
              <a:t>3. a capacidade de trazer e apresentar qualquer questão ao debate público;</a:t>
            </a:r>
          </a:p>
          <a:p>
            <a:pPr algn="just"/>
            <a:r>
              <a:rPr lang="pt-BR" dirty="0" smtClean="0"/>
              <a:t>4. a capacidade de expor seus anseios sem medo de retaliação coercitiva;</a:t>
            </a:r>
          </a:p>
          <a:p>
            <a:pPr algn="just"/>
            <a:r>
              <a:rPr lang="pt-BR" dirty="0" smtClean="0"/>
              <a:t>5. a consideração de todos os anseios externados.</a:t>
            </a:r>
          </a:p>
          <a:p>
            <a:pPr algn="just"/>
            <a:r>
              <a:rPr lang="pt-BR" dirty="0" smtClean="0"/>
              <a:t>"A conquista do ideal democrático, no mundo da administração, depende da </a:t>
            </a:r>
            <a:r>
              <a:rPr lang="pt-BR" dirty="0" err="1" smtClean="0"/>
              <a:t>inclusividade</a:t>
            </a:r>
            <a:r>
              <a:rPr lang="pt-BR" dirty="0" smtClean="0"/>
              <a:t> da representação dos interesses o processo de interação entre os tomadores de decisão. "</a:t>
            </a:r>
            <a:endParaRPr lang="pt-B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Estado administrativo </a:t>
            </a:r>
            <a:endParaRPr lang="pt-BR" dirty="0"/>
          </a:p>
        </p:txBody>
      </p:sp>
      <p:sp>
        <p:nvSpPr>
          <p:cNvPr id="3" name="Content Placeholder 2"/>
          <p:cNvSpPr>
            <a:spLocks noGrp="1"/>
          </p:cNvSpPr>
          <p:nvPr>
            <p:ph sz="quarter" idx="1"/>
          </p:nvPr>
        </p:nvSpPr>
        <p:spPr/>
        <p:txBody>
          <a:bodyPr>
            <a:normAutofit fontScale="92500" lnSpcReduction="20000"/>
          </a:bodyPr>
          <a:lstStyle/>
          <a:p>
            <a:pPr algn="just"/>
            <a:r>
              <a:rPr lang="pt-PT" dirty="0" smtClean="0"/>
              <a:t>valor individual, igualdade entre todos os cidadãos, e participação universal.</a:t>
            </a:r>
          </a:p>
          <a:p>
            <a:pPr algn="just"/>
            <a:r>
              <a:rPr lang="pt-PT" dirty="0" smtClean="0"/>
              <a:t>Modelação do </a:t>
            </a:r>
            <a:r>
              <a:rPr lang="pt-PT" dirty="0" err="1" smtClean="0"/>
              <a:t>caráter</a:t>
            </a:r>
            <a:r>
              <a:rPr lang="pt-PT" dirty="0" smtClean="0"/>
              <a:t> do (bom) burocrata</a:t>
            </a:r>
          </a:p>
          <a:p>
            <a:pPr algn="just"/>
            <a:r>
              <a:rPr lang="pt-PT" dirty="0" smtClean="0"/>
              <a:t>Responsabilidade nas repartições públicas</a:t>
            </a:r>
          </a:p>
          <a:p>
            <a:pPr algn="just"/>
            <a:r>
              <a:rPr lang="pt-PT" dirty="0" smtClean="0"/>
              <a:t>Atitude mais importante - responsabilidade pública</a:t>
            </a:r>
          </a:p>
          <a:p>
            <a:pPr algn="just"/>
            <a:r>
              <a:rPr lang="pt-PT" dirty="0" smtClean="0"/>
              <a:t>Outras: </a:t>
            </a:r>
            <a:r>
              <a:rPr lang="pt-PT" dirty="0" smtClean="0"/>
              <a:t>efic</a:t>
            </a:r>
            <a:r>
              <a:rPr lang="pt-PT" dirty="0" smtClean="0"/>
              <a:t>á</a:t>
            </a:r>
            <a:r>
              <a:rPr lang="pt-PT" dirty="0" smtClean="0"/>
              <a:t>cia </a:t>
            </a:r>
            <a:r>
              <a:rPr lang="pt-PT" dirty="0" smtClean="0"/>
              <a:t>interpessoal, habilidade delegar, foco sobre a decisão e </a:t>
            </a:r>
            <a:r>
              <a:rPr lang="pt-PT" dirty="0" err="1" smtClean="0"/>
              <a:t>ação</a:t>
            </a:r>
            <a:r>
              <a:rPr lang="pt-PT" dirty="0" smtClean="0"/>
              <a:t> e dinamismo pessoal.</a:t>
            </a:r>
          </a:p>
          <a:p>
            <a:pPr algn="just"/>
            <a:r>
              <a:rPr lang="pt-PT" dirty="0" smtClean="0"/>
              <a:t>Obtenção da participação e energias , capacidades de todas as pessoas.</a:t>
            </a:r>
          </a:p>
          <a:p>
            <a:pPr algn="just"/>
            <a:r>
              <a:rPr lang="pt-PT" dirty="0" err="1" smtClean="0"/>
              <a:t>SThephen</a:t>
            </a:r>
            <a:r>
              <a:rPr lang="pt-PT" dirty="0" smtClean="0"/>
              <a:t> </a:t>
            </a:r>
            <a:r>
              <a:rPr lang="pt-PT" dirty="0" err="1" smtClean="0"/>
              <a:t>Bailey</a:t>
            </a:r>
            <a:r>
              <a:rPr lang="pt-PT" dirty="0" smtClean="0"/>
              <a:t> - Qualidades morais dos administradores:</a:t>
            </a:r>
          </a:p>
          <a:p>
            <a:pPr algn="just"/>
            <a:r>
              <a:rPr lang="pt-PT" dirty="0" err="1" smtClean="0"/>
              <a:t>Otimismo</a:t>
            </a:r>
            <a:r>
              <a:rPr lang="pt-PT" dirty="0" smtClean="0"/>
              <a:t>; coragem; justiça temperada com caridade;</a:t>
            </a:r>
            <a:endParaRPr lang="pt-PT"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Padrões de Responsabilidade</a:t>
            </a:r>
            <a:br>
              <a:rPr lang="pt-PT" dirty="0" smtClean="0"/>
            </a:br>
            <a:endParaRPr lang="pt-BR" dirty="0"/>
          </a:p>
        </p:txBody>
      </p:sp>
      <p:sp>
        <p:nvSpPr>
          <p:cNvPr id="3" name="Content Placeholder 2"/>
          <p:cNvSpPr>
            <a:spLocks noGrp="1"/>
          </p:cNvSpPr>
          <p:nvPr>
            <p:ph sz="quarter" idx="1"/>
          </p:nvPr>
        </p:nvSpPr>
        <p:spPr/>
        <p:txBody>
          <a:bodyPr>
            <a:normAutofit fontScale="77500" lnSpcReduction="20000"/>
          </a:bodyPr>
          <a:lstStyle/>
          <a:p>
            <a:pPr algn="just"/>
            <a:r>
              <a:rPr lang="pt-PT" dirty="0" smtClean="0"/>
              <a:t>Abordagem típica - hierarquia - obedecer a centros específicos de autoridade e responsabilidade.</a:t>
            </a:r>
          </a:p>
          <a:p>
            <a:pPr algn="just"/>
            <a:r>
              <a:rPr lang="pt-PT" dirty="0" smtClean="0"/>
              <a:t>A resolução dos problemas críticos deve ocorrer numa autoridade central que presta contas politicamente ao povo</a:t>
            </a:r>
          </a:p>
          <a:p>
            <a:pPr algn="just"/>
            <a:r>
              <a:rPr lang="pt-PT" dirty="0" smtClean="0"/>
              <a:t>Princípios e valores de justiça</a:t>
            </a:r>
          </a:p>
          <a:p>
            <a:pPr algn="just"/>
            <a:r>
              <a:rPr lang="pt-PT" dirty="0" smtClean="0"/>
              <a:t>Responsabilidade </a:t>
            </a:r>
            <a:r>
              <a:rPr lang="pt-PT" dirty="0" err="1" smtClean="0"/>
              <a:t>objetiva</a:t>
            </a:r>
            <a:r>
              <a:rPr lang="pt-PT" dirty="0" smtClean="0"/>
              <a:t> </a:t>
            </a:r>
            <a:r>
              <a:rPr lang="pt-PT" dirty="0" err="1" smtClean="0"/>
              <a:t>x</a:t>
            </a:r>
            <a:r>
              <a:rPr lang="pt-PT" dirty="0" smtClean="0"/>
              <a:t> </a:t>
            </a:r>
            <a:r>
              <a:rPr lang="pt-PT" dirty="0" err="1" smtClean="0"/>
              <a:t>subjetiva</a:t>
            </a:r>
            <a:endParaRPr lang="pt-PT" dirty="0" smtClean="0"/>
          </a:p>
          <a:p>
            <a:pPr algn="just"/>
            <a:r>
              <a:rPr lang="pt-PT" dirty="0" err="1" smtClean="0"/>
              <a:t>Carl</a:t>
            </a:r>
            <a:r>
              <a:rPr lang="pt-PT" dirty="0" smtClean="0"/>
              <a:t> </a:t>
            </a:r>
            <a:r>
              <a:rPr lang="pt-PT" dirty="0" err="1" smtClean="0"/>
              <a:t>Friedrich</a:t>
            </a:r>
            <a:r>
              <a:rPr lang="pt-PT" dirty="0" smtClean="0"/>
              <a:t> e </a:t>
            </a:r>
            <a:r>
              <a:rPr lang="pt-PT" dirty="0" err="1" smtClean="0"/>
              <a:t>Herman</a:t>
            </a:r>
            <a:r>
              <a:rPr lang="pt-PT" dirty="0" smtClean="0"/>
              <a:t> </a:t>
            </a:r>
            <a:r>
              <a:rPr lang="pt-PT" dirty="0" err="1" smtClean="0"/>
              <a:t>FIner</a:t>
            </a:r>
            <a:r>
              <a:rPr lang="pt-PT" dirty="0" smtClean="0"/>
              <a:t>: diferença entre responsabilidade </a:t>
            </a:r>
            <a:r>
              <a:rPr lang="pt-PT" dirty="0" err="1" smtClean="0"/>
              <a:t>objetiva</a:t>
            </a:r>
            <a:r>
              <a:rPr lang="pt-PT" dirty="0" smtClean="0"/>
              <a:t> e </a:t>
            </a:r>
            <a:r>
              <a:rPr lang="pt-PT" dirty="0" err="1" smtClean="0"/>
              <a:t>accountability</a:t>
            </a:r>
            <a:r>
              <a:rPr lang="pt-PT" dirty="0" smtClean="0"/>
              <a:t> e responsabilidade </a:t>
            </a:r>
            <a:r>
              <a:rPr lang="pt-PT" dirty="0" err="1" smtClean="0"/>
              <a:t>subjetiva</a:t>
            </a:r>
            <a:endParaRPr lang="pt-PT" dirty="0" smtClean="0"/>
          </a:p>
          <a:p>
            <a:pPr algn="just"/>
            <a:r>
              <a:rPr lang="pt-PT" dirty="0" smtClean="0"/>
              <a:t>Complexidade do governo moderno e necessidade de soluções criativas tornou </a:t>
            </a:r>
            <a:r>
              <a:rPr lang="pt-PT" dirty="0" err="1" smtClean="0"/>
              <a:t>dificeis</a:t>
            </a:r>
            <a:r>
              <a:rPr lang="pt-PT" dirty="0" smtClean="0"/>
              <a:t> os mecanismos </a:t>
            </a:r>
            <a:r>
              <a:rPr lang="pt-PT" dirty="0" err="1" smtClean="0"/>
              <a:t>objetivos</a:t>
            </a:r>
            <a:r>
              <a:rPr lang="pt-PT" dirty="0" smtClean="0"/>
              <a:t> e específicos de controle.</a:t>
            </a:r>
          </a:p>
          <a:p>
            <a:pPr algn="just"/>
            <a:r>
              <a:rPr lang="pt-PT" dirty="0" err="1" smtClean="0"/>
              <a:t>Mosher</a:t>
            </a:r>
            <a:r>
              <a:rPr lang="pt-PT" dirty="0" smtClean="0"/>
              <a:t> - fundava suas expectativas na educação para a responsabilidade e democracia, para evitar que o administrador tomasse uma posição tecnicista e isolada das necessidades sociais. (isolados do público)</a:t>
            </a:r>
            <a:endParaRPr lang="pt-PT"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Estudos de ética</a:t>
            </a:r>
            <a:br>
              <a:rPr lang="pt-PT" dirty="0" smtClean="0"/>
            </a:br>
            <a:endParaRPr lang="pt-BR" dirty="0"/>
          </a:p>
        </p:txBody>
      </p:sp>
      <p:sp>
        <p:nvSpPr>
          <p:cNvPr id="3" name="Content Placeholder 2"/>
          <p:cNvSpPr>
            <a:spLocks noGrp="1"/>
          </p:cNvSpPr>
          <p:nvPr>
            <p:ph sz="quarter" idx="1"/>
          </p:nvPr>
        </p:nvSpPr>
        <p:spPr>
          <a:xfrm>
            <a:off x="301752" y="1527048"/>
            <a:ext cx="8503920" cy="4949952"/>
          </a:xfrm>
        </p:spPr>
        <p:txBody>
          <a:bodyPr>
            <a:normAutofit fontScale="92500" lnSpcReduction="10000"/>
          </a:bodyPr>
          <a:lstStyle/>
          <a:p>
            <a:pPr algn="just"/>
            <a:r>
              <a:rPr lang="pt-PT" dirty="0" smtClean="0"/>
              <a:t>Duas abordagens:</a:t>
            </a:r>
          </a:p>
          <a:p>
            <a:pPr algn="just"/>
            <a:r>
              <a:rPr lang="pt-PT" dirty="0" smtClean="0"/>
              <a:t>- tratados </a:t>
            </a:r>
            <a:r>
              <a:rPr lang="pt-PT" dirty="0" smtClean="0"/>
              <a:t>filos</a:t>
            </a:r>
            <a:r>
              <a:rPr lang="pt-PT" dirty="0" smtClean="0"/>
              <a:t>ó</a:t>
            </a:r>
            <a:r>
              <a:rPr lang="pt-PT" dirty="0" smtClean="0"/>
              <a:t>ficos </a:t>
            </a:r>
            <a:r>
              <a:rPr lang="pt-PT" dirty="0" smtClean="0"/>
              <a:t>sobre ética (trabalhos como de </a:t>
            </a:r>
            <a:r>
              <a:rPr lang="pt-PT" dirty="0" err="1" smtClean="0"/>
              <a:t>Jonh</a:t>
            </a:r>
            <a:r>
              <a:rPr lang="pt-PT" dirty="0" smtClean="0"/>
              <a:t> </a:t>
            </a:r>
            <a:r>
              <a:rPr lang="pt-PT" dirty="0" err="1" smtClean="0"/>
              <a:t>Rawls</a:t>
            </a:r>
            <a:r>
              <a:rPr lang="pt-PT" dirty="0" smtClean="0"/>
              <a:t> sobre equidade)- </a:t>
            </a:r>
            <a:r>
              <a:rPr lang="pt-PT" dirty="0" err="1" smtClean="0"/>
              <a:t>Ethics</a:t>
            </a:r>
            <a:r>
              <a:rPr lang="pt-PT" dirty="0" smtClean="0"/>
              <a:t> for </a:t>
            </a:r>
            <a:r>
              <a:rPr lang="pt-PT" dirty="0" err="1" smtClean="0"/>
              <a:t>bureaucrats</a:t>
            </a:r>
            <a:r>
              <a:rPr lang="pt-PT" dirty="0" smtClean="0"/>
              <a:t> (1978) </a:t>
            </a:r>
            <a:r>
              <a:rPr lang="pt-PT" dirty="0" err="1" smtClean="0"/>
              <a:t>Jonh</a:t>
            </a:r>
            <a:r>
              <a:rPr lang="pt-PT" dirty="0" smtClean="0"/>
              <a:t> </a:t>
            </a:r>
            <a:r>
              <a:rPr lang="pt-PT" dirty="0" err="1" smtClean="0"/>
              <a:t>Rorh</a:t>
            </a:r>
            <a:r>
              <a:rPr lang="pt-PT" dirty="0" smtClean="0"/>
              <a:t> </a:t>
            </a:r>
          </a:p>
          <a:p>
            <a:pPr algn="just"/>
            <a:r>
              <a:rPr lang="pt-PT" dirty="0" smtClean="0"/>
              <a:t>- abordagem mais </a:t>
            </a:r>
            <a:r>
              <a:rPr lang="pt-PT" dirty="0" err="1" smtClean="0"/>
              <a:t>direta</a:t>
            </a:r>
            <a:r>
              <a:rPr lang="pt-PT" dirty="0" smtClean="0"/>
              <a:t> e </a:t>
            </a:r>
            <a:r>
              <a:rPr lang="pt-PT" dirty="0" smtClean="0"/>
              <a:t>acessível, </a:t>
            </a:r>
            <a:r>
              <a:rPr lang="pt-PT" dirty="0" smtClean="0"/>
              <a:t>obrigação de sustentar valores do regime.  Orientação na Constituição e exame das opiniões da Suprema Corte, depois avançou para uma teoria normativa da administração pública num contexto constitucional.</a:t>
            </a:r>
          </a:p>
          <a:p>
            <a:pPr algn="just"/>
            <a:r>
              <a:rPr lang="pt-PT" dirty="0" err="1" smtClean="0"/>
              <a:t>Jonh</a:t>
            </a:r>
            <a:r>
              <a:rPr lang="pt-PT" dirty="0" smtClean="0"/>
              <a:t> </a:t>
            </a:r>
            <a:r>
              <a:rPr lang="pt-PT" dirty="0" err="1" smtClean="0"/>
              <a:t>Burke</a:t>
            </a:r>
            <a:r>
              <a:rPr lang="pt-PT" dirty="0" smtClean="0"/>
              <a:t> - </a:t>
            </a:r>
            <a:r>
              <a:rPr lang="pt-PT" dirty="0" err="1" smtClean="0"/>
              <a:t>Bureaucratic</a:t>
            </a:r>
            <a:r>
              <a:rPr lang="pt-PT" dirty="0" smtClean="0"/>
              <a:t> </a:t>
            </a:r>
            <a:r>
              <a:rPr lang="pt-PT" dirty="0" err="1" smtClean="0"/>
              <a:t>responsibility</a:t>
            </a:r>
            <a:r>
              <a:rPr lang="pt-PT" dirty="0" smtClean="0"/>
              <a:t> - marcada pela obediência à hierarquia e ao estrito governo da lei.</a:t>
            </a:r>
          </a:p>
          <a:p>
            <a:pPr algn="just"/>
            <a:r>
              <a:rPr lang="pt-PT" dirty="0" smtClean="0"/>
              <a:t>Processo crítico - enfatiza o papel da reflexão e do diálogo na tomada de decisão ética.</a:t>
            </a:r>
            <a:endParaRPr lang="pt-PT"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Limitações da responsabilidade </a:t>
            </a:r>
            <a:r>
              <a:rPr lang="pt-PT" dirty="0" err="1" smtClean="0"/>
              <a:t>subjetiva</a:t>
            </a:r>
            <a:r>
              <a:rPr lang="pt-PT" dirty="0" smtClean="0"/>
              <a:t/>
            </a:r>
            <a:br>
              <a:rPr lang="pt-PT" dirty="0" smtClean="0"/>
            </a:br>
            <a:endParaRPr lang="pt-BR" dirty="0"/>
          </a:p>
        </p:txBody>
      </p:sp>
      <p:sp>
        <p:nvSpPr>
          <p:cNvPr id="3" name="Content Placeholder 2"/>
          <p:cNvSpPr>
            <a:spLocks noGrp="1"/>
          </p:cNvSpPr>
          <p:nvPr>
            <p:ph sz="quarter" idx="1"/>
          </p:nvPr>
        </p:nvSpPr>
        <p:spPr/>
        <p:txBody>
          <a:bodyPr/>
          <a:lstStyle/>
          <a:p>
            <a:pPr algn="just"/>
            <a:r>
              <a:rPr lang="pt-PT" dirty="0" err="1" smtClean="0"/>
              <a:t>Finer</a:t>
            </a:r>
            <a:r>
              <a:rPr lang="pt-PT" dirty="0" smtClean="0"/>
              <a:t> - supervisão externa pode garantir a </a:t>
            </a:r>
            <a:r>
              <a:rPr lang="pt-PT" dirty="0" err="1" smtClean="0"/>
              <a:t>responsividade</a:t>
            </a:r>
            <a:r>
              <a:rPr lang="pt-PT" dirty="0" smtClean="0"/>
              <a:t> para com o eleitorado. </a:t>
            </a:r>
          </a:p>
          <a:p>
            <a:pPr algn="just"/>
            <a:r>
              <a:rPr lang="pt-PT" dirty="0" smtClean="0"/>
              <a:t>Pode parecer suficiente mas, de fato, são necessários meios mais </a:t>
            </a:r>
            <a:r>
              <a:rPr lang="pt-PT" dirty="0" err="1" smtClean="0"/>
              <a:t>objetivos</a:t>
            </a:r>
            <a:r>
              <a:rPr lang="pt-PT" dirty="0" smtClean="0"/>
              <a:t> de </a:t>
            </a:r>
            <a:r>
              <a:rPr lang="pt-PT" dirty="0" err="1" smtClean="0"/>
              <a:t>accountability</a:t>
            </a:r>
            <a:r>
              <a:rPr lang="pt-PT" dirty="0" smtClean="0"/>
              <a:t>.</a:t>
            </a:r>
          </a:p>
          <a:p>
            <a:pPr algn="just"/>
            <a:r>
              <a:rPr lang="pt-PT" dirty="0" smtClean="0"/>
              <a:t>Burocracia representativa.</a:t>
            </a:r>
          </a:p>
          <a:p>
            <a:pPr algn="just"/>
            <a:r>
              <a:rPr lang="pt-PT" dirty="0" smtClean="0"/>
              <a:t>Resultados - </a:t>
            </a:r>
            <a:r>
              <a:rPr lang="pt-PT" dirty="0" err="1" smtClean="0"/>
              <a:t>ombusdman</a:t>
            </a:r>
            <a:r>
              <a:rPr lang="pt-PT" dirty="0" smtClean="0"/>
              <a:t>, comissões de ética, leis sobre reuniões abertas</a:t>
            </a:r>
            <a:endParaRPr lang="pt-PT"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Burocracia</a:t>
            </a:r>
            <a:r>
              <a:rPr lang="en-US" dirty="0" smtClean="0"/>
              <a:t> </a:t>
            </a:r>
            <a:r>
              <a:rPr lang="en-US" dirty="0" err="1" smtClean="0"/>
              <a:t>representativa</a:t>
            </a:r>
            <a:r>
              <a:rPr lang="en-US" dirty="0" smtClean="0"/>
              <a:t/>
            </a:r>
            <a:br>
              <a:rPr lang="en-US" dirty="0" smtClean="0"/>
            </a:br>
            <a:endParaRPr lang="pt-BR" dirty="0"/>
          </a:p>
        </p:txBody>
      </p:sp>
      <p:sp>
        <p:nvSpPr>
          <p:cNvPr id="3" name="Content Placeholder 2"/>
          <p:cNvSpPr>
            <a:spLocks noGrp="1"/>
          </p:cNvSpPr>
          <p:nvPr>
            <p:ph sz="quarter" idx="1"/>
          </p:nvPr>
        </p:nvSpPr>
        <p:spPr/>
        <p:txBody>
          <a:bodyPr/>
          <a:lstStyle/>
          <a:p>
            <a:pPr algn="just"/>
            <a:r>
              <a:rPr lang="pt-PT" dirty="0" smtClean="0"/>
              <a:t>Donald </a:t>
            </a:r>
            <a:r>
              <a:rPr lang="pt-PT" dirty="0" err="1" smtClean="0"/>
              <a:t>Kingsley</a:t>
            </a:r>
            <a:r>
              <a:rPr lang="pt-PT" dirty="0" smtClean="0"/>
              <a:t> - propôs a burocracia representativa. </a:t>
            </a:r>
          </a:p>
          <a:p>
            <a:pPr algn="just"/>
            <a:r>
              <a:rPr lang="pt-PT" dirty="0" smtClean="0"/>
              <a:t>As decisões que tem origem nos órgãos burocráticos se aproximarão mais dos anseios do povo se os funcionários forem um reflexo das </a:t>
            </a:r>
            <a:r>
              <a:rPr lang="pt-PT" dirty="0" smtClean="0"/>
              <a:t>caracter</a:t>
            </a:r>
            <a:r>
              <a:rPr lang="pt-PT" dirty="0" smtClean="0"/>
              <a:t>í</a:t>
            </a:r>
            <a:r>
              <a:rPr lang="pt-PT" dirty="0" smtClean="0"/>
              <a:t>sticas </a:t>
            </a:r>
            <a:r>
              <a:rPr lang="pt-PT" dirty="0" smtClean="0"/>
              <a:t>demográficas da </a:t>
            </a:r>
            <a:r>
              <a:rPr lang="pt-PT" dirty="0" smtClean="0"/>
              <a:t>populaç</a:t>
            </a:r>
            <a:r>
              <a:rPr lang="pt-PT" dirty="0" smtClean="0"/>
              <a:t>ã</a:t>
            </a:r>
            <a:r>
              <a:rPr lang="pt-PT" dirty="0" smtClean="0"/>
              <a:t>o </a:t>
            </a:r>
            <a:r>
              <a:rPr lang="pt-PT" dirty="0" smtClean="0"/>
              <a:t>geral.</a:t>
            </a:r>
          </a:p>
          <a:p>
            <a:pPr algn="just"/>
            <a:r>
              <a:rPr lang="pt-PT" dirty="0" smtClean="0"/>
              <a:t>Cotas raciais, </a:t>
            </a:r>
            <a:r>
              <a:rPr lang="pt-PT" dirty="0" smtClean="0"/>
              <a:t>prefer</a:t>
            </a:r>
            <a:r>
              <a:rPr lang="pt-PT" dirty="0" smtClean="0"/>
              <a:t>ê</a:t>
            </a:r>
            <a:r>
              <a:rPr lang="pt-PT" dirty="0" smtClean="0"/>
              <a:t>ncias </a:t>
            </a:r>
            <a:r>
              <a:rPr lang="pt-PT" dirty="0" smtClean="0"/>
              <a:t>politicas, classes sociais…</a:t>
            </a:r>
            <a:r>
              <a:rPr lang="pt-PT" dirty="0" err="1" smtClean="0"/>
              <a:t>etc</a:t>
            </a:r>
            <a:r>
              <a:rPr lang="pt-PT" dirty="0" smtClean="0"/>
              <a:t> - Programas de </a:t>
            </a:r>
            <a:r>
              <a:rPr lang="pt-PT" dirty="0" err="1" smtClean="0"/>
              <a:t>ação</a:t>
            </a:r>
            <a:r>
              <a:rPr lang="pt-PT" dirty="0" smtClean="0"/>
              <a:t> afirmativa</a:t>
            </a:r>
            <a:endParaRPr lang="pt-P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2400" dirty="0" err="1" smtClean="0"/>
              <a:t>Abordagem</a:t>
            </a:r>
            <a:r>
              <a:rPr lang="en-US" sz="2400" dirty="0" smtClean="0"/>
              <a:t> </a:t>
            </a:r>
            <a:r>
              <a:rPr lang="en-US" sz="2400" dirty="0" err="1" smtClean="0"/>
              <a:t>genérica</a:t>
            </a:r>
            <a:r>
              <a:rPr lang="en-US" sz="2400" dirty="0" smtClean="0"/>
              <a:t> </a:t>
            </a:r>
            <a:r>
              <a:rPr lang="en-US" sz="2400" dirty="0" err="1" smtClean="0"/>
              <a:t>da</a:t>
            </a:r>
            <a:r>
              <a:rPr lang="en-US" sz="2400" dirty="0" smtClean="0"/>
              <a:t> </a:t>
            </a:r>
            <a:r>
              <a:rPr lang="en-US" sz="2400" dirty="0" err="1" smtClean="0"/>
              <a:t>Administração</a:t>
            </a:r>
            <a:endParaRPr lang="pt-BR" sz="2800" dirty="0"/>
          </a:p>
        </p:txBody>
      </p:sp>
      <p:sp>
        <p:nvSpPr>
          <p:cNvPr id="3" name="Espaço Reservado para Conteúdo 2"/>
          <p:cNvSpPr>
            <a:spLocks noGrp="1"/>
          </p:cNvSpPr>
          <p:nvPr>
            <p:ph sz="quarter" idx="1"/>
          </p:nvPr>
        </p:nvSpPr>
        <p:spPr>
          <a:xfrm>
            <a:off x="301752" y="1527048"/>
            <a:ext cx="8503920" cy="4797552"/>
          </a:xfrm>
        </p:spPr>
        <p:txBody>
          <a:bodyPr>
            <a:normAutofit/>
          </a:bodyPr>
          <a:lstStyle/>
          <a:p>
            <a:pPr algn="just"/>
            <a:r>
              <a:rPr lang="pt-BR" dirty="0" smtClean="0"/>
              <a:t>Regularidades - invariantes - ex. exercício do poder”</a:t>
            </a:r>
          </a:p>
          <a:p>
            <a:pPr algn="just"/>
            <a:r>
              <a:rPr lang="pt-BR" dirty="0" smtClean="0"/>
              <a:t>Na administração real, com </a:t>
            </a:r>
            <a:r>
              <a:rPr lang="pt-BR" dirty="0" err="1" smtClean="0"/>
              <a:t>frequencia</a:t>
            </a:r>
            <a:r>
              <a:rPr lang="pt-BR" dirty="0" smtClean="0"/>
              <a:t>, há maior diferença entre organizações pequenas e grandes do que entre organizações públicas e privadas"(SIMON, SMITHBURG e THOMPSON, 1950, p. 8)Estudo genérico da administração = amálgama da ciência política, administração de negócios (tomada de decisão), sociologia (abordagem sistêmica) e psicologia social (orientação cognitiva ou comportamentalista)ênfase aos fatos frente a valores</a:t>
            </a:r>
            <a:endParaRPr lang="pt-BR"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Tecnologia e </a:t>
            </a:r>
            <a:r>
              <a:rPr lang="pt-BR" dirty="0" err="1" smtClean="0"/>
              <a:t>responsividade</a:t>
            </a:r>
            <a:endParaRPr lang="pt-BR" dirty="0"/>
          </a:p>
        </p:txBody>
      </p:sp>
      <p:sp>
        <p:nvSpPr>
          <p:cNvPr id="3" name="Content Placeholder 2"/>
          <p:cNvSpPr>
            <a:spLocks noGrp="1"/>
          </p:cNvSpPr>
          <p:nvPr>
            <p:ph sz="quarter" idx="1"/>
          </p:nvPr>
        </p:nvSpPr>
        <p:spPr/>
        <p:txBody>
          <a:bodyPr>
            <a:normAutofit fontScale="85000" lnSpcReduction="20000"/>
          </a:bodyPr>
          <a:lstStyle/>
          <a:p>
            <a:pPr algn="just"/>
            <a:r>
              <a:rPr lang="pt-PT" dirty="0" smtClean="0"/>
              <a:t>Envolvimento do cidadão e implicações de </a:t>
            </a:r>
            <a:r>
              <a:rPr lang="pt-PT" dirty="0" err="1" smtClean="0"/>
              <a:t>responsividade</a:t>
            </a:r>
            <a:endParaRPr lang="pt-PT" dirty="0" smtClean="0"/>
          </a:p>
          <a:p>
            <a:pPr algn="just"/>
            <a:r>
              <a:rPr lang="pt-PT" dirty="0" err="1" smtClean="0"/>
              <a:t>Fenômeno</a:t>
            </a:r>
            <a:r>
              <a:rPr lang="pt-PT" dirty="0" smtClean="0"/>
              <a:t> mais interessante das últimas décadas - abertura do processo de tomada de decisão das políticas públicas para múltiplos interesses, organizações e repartições públicas.</a:t>
            </a:r>
          </a:p>
          <a:p>
            <a:pPr algn="just"/>
            <a:r>
              <a:rPr lang="pt-PT" dirty="0" smtClean="0"/>
              <a:t>Desde </a:t>
            </a:r>
            <a:r>
              <a:rPr lang="pt-PT" dirty="0" err="1" smtClean="0"/>
              <a:t>ONGs</a:t>
            </a:r>
            <a:r>
              <a:rPr lang="pt-PT" dirty="0" smtClean="0"/>
              <a:t> a grandes organizações internacionais como a OMC</a:t>
            </a:r>
          </a:p>
          <a:p>
            <a:pPr algn="just"/>
            <a:r>
              <a:rPr lang="pt-PT" dirty="0" smtClean="0"/>
              <a:t>Razões</a:t>
            </a:r>
            <a:r>
              <a:rPr lang="pt-PT" dirty="0" smtClean="0"/>
              <a:t>: </a:t>
            </a:r>
            <a:r>
              <a:rPr lang="pt-PT" dirty="0" err="1" smtClean="0"/>
              <a:t>Caráter</a:t>
            </a:r>
            <a:r>
              <a:rPr lang="pt-PT" dirty="0" smtClean="0"/>
              <a:t> </a:t>
            </a:r>
            <a:r>
              <a:rPr lang="pt-PT" dirty="0" smtClean="0"/>
              <a:t>mais fluido do mercado, globalização, criaram novos problemas e novas pressões</a:t>
            </a:r>
          </a:p>
          <a:p>
            <a:pPr algn="just"/>
            <a:r>
              <a:rPr lang="pt-PT" dirty="0" smtClean="0"/>
              <a:t>Devolução das responsabilidade de serviços tradicionalmente governamentais para </a:t>
            </a:r>
            <a:r>
              <a:rPr lang="pt-PT" dirty="0" err="1" smtClean="0"/>
              <a:t>ongs</a:t>
            </a:r>
            <a:endParaRPr lang="pt-PT" dirty="0" smtClean="0"/>
          </a:p>
          <a:p>
            <a:pPr algn="just"/>
            <a:r>
              <a:rPr lang="pt-PT" dirty="0" smtClean="0"/>
              <a:t>Avanços na tecnologia de informação facilitaram a difusão de informações a um grande número de grupos, pessoas e organizações</a:t>
            </a:r>
            <a:endParaRPr lang="pt-PT"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Redes político-administrativos</a:t>
            </a:r>
            <a:br>
              <a:rPr lang="pt-PT" dirty="0" smtClean="0"/>
            </a:br>
            <a:endParaRPr lang="pt-BR" dirty="0"/>
          </a:p>
        </p:txBody>
      </p:sp>
      <p:sp>
        <p:nvSpPr>
          <p:cNvPr id="3" name="Content Placeholder 2"/>
          <p:cNvSpPr>
            <a:spLocks noGrp="1"/>
          </p:cNvSpPr>
          <p:nvPr>
            <p:ph sz="quarter" idx="1"/>
          </p:nvPr>
        </p:nvSpPr>
        <p:spPr>
          <a:xfrm>
            <a:off x="301752" y="1527048"/>
            <a:ext cx="8503920" cy="5026152"/>
          </a:xfrm>
        </p:spPr>
        <p:txBody>
          <a:bodyPr>
            <a:normAutofit fontScale="92500"/>
          </a:bodyPr>
          <a:lstStyle/>
          <a:p>
            <a:pPr algn="just"/>
            <a:r>
              <a:rPr lang="pt-PT" dirty="0" smtClean="0"/>
              <a:t>Hoje o governo esta envolvido no processo político ao lado de diversos atores - governo </a:t>
            </a:r>
            <a:r>
              <a:rPr lang="pt-PT" dirty="0" err="1" smtClean="0"/>
              <a:t>tripartite</a:t>
            </a:r>
            <a:r>
              <a:rPr lang="pt-PT" dirty="0" smtClean="0"/>
              <a:t> - razões:</a:t>
            </a:r>
          </a:p>
          <a:p>
            <a:pPr algn="just"/>
            <a:r>
              <a:rPr lang="pt-PT" dirty="0" smtClean="0"/>
              <a:t>Contratação de organizações privadas e sem fins lucrativos para a produção de serviços;</a:t>
            </a:r>
          </a:p>
          <a:p>
            <a:pPr algn="just"/>
            <a:r>
              <a:rPr lang="pt-PT" dirty="0" smtClean="0"/>
              <a:t>Integração de serviços entre os governos</a:t>
            </a:r>
          </a:p>
          <a:p>
            <a:pPr algn="just"/>
            <a:r>
              <a:rPr lang="pt-PT" dirty="0" smtClean="0"/>
              <a:t>avanços tecnológicos tornaram a colaboração em tempo real mais </a:t>
            </a:r>
            <a:r>
              <a:rPr lang="pt-PT" dirty="0" err="1" smtClean="0"/>
              <a:t>facil</a:t>
            </a:r>
            <a:r>
              <a:rPr lang="pt-PT" dirty="0" smtClean="0"/>
              <a:t> (GOLDSMITH e EGGERS, 2004)Por estas razões, faz cada vez mais sentido falar em </a:t>
            </a:r>
            <a:r>
              <a:rPr lang="pt-PT" dirty="0" err="1" smtClean="0"/>
              <a:t>governança</a:t>
            </a:r>
            <a:r>
              <a:rPr lang="pt-PT" dirty="0" smtClean="0"/>
              <a:t>, definida como as tradições, instituições e processos que têm a ver com o exercício do poder na sociedade (PETERS, 2001; BOGASON, 2000).</a:t>
            </a:r>
            <a:endParaRPr lang="pt-PT"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Governança</a:t>
            </a:r>
            <a:endParaRPr lang="pt-BR" dirty="0"/>
          </a:p>
        </p:txBody>
      </p:sp>
      <p:sp>
        <p:nvSpPr>
          <p:cNvPr id="3" name="Content Placeholder 2"/>
          <p:cNvSpPr>
            <a:spLocks noGrp="1"/>
          </p:cNvSpPr>
          <p:nvPr>
            <p:ph sz="quarter" idx="1"/>
          </p:nvPr>
        </p:nvSpPr>
        <p:spPr/>
        <p:txBody>
          <a:bodyPr>
            <a:normAutofit fontScale="92500"/>
          </a:bodyPr>
          <a:lstStyle/>
          <a:p>
            <a:pPr algn="just"/>
            <a:r>
              <a:rPr lang="pt-PT" dirty="0" smtClean="0"/>
              <a:t>O processo de </a:t>
            </a:r>
            <a:r>
              <a:rPr lang="pt-PT" dirty="0" err="1" smtClean="0"/>
              <a:t>governança</a:t>
            </a:r>
            <a:r>
              <a:rPr lang="pt-PT" dirty="0" smtClean="0"/>
              <a:t> tem a ver com a maneira em que as decisões são tomadas numa sociedade e como os cidadãos interagem na formulação dos propósitos públicos e na implementação das políticas públicas.</a:t>
            </a:r>
          </a:p>
          <a:p>
            <a:pPr algn="just"/>
            <a:r>
              <a:rPr lang="pt-PT" dirty="0" smtClean="0"/>
              <a:t>Desafio da </a:t>
            </a:r>
            <a:r>
              <a:rPr lang="pt-PT" dirty="0" err="1" smtClean="0"/>
              <a:t>governança</a:t>
            </a:r>
            <a:r>
              <a:rPr lang="pt-PT" dirty="0" smtClean="0"/>
              <a:t> em rede - conciliar governo hierárquico com as demandas em rede.</a:t>
            </a:r>
          </a:p>
          <a:p>
            <a:pPr algn="just"/>
            <a:r>
              <a:rPr lang="pt-PT" dirty="0" smtClean="0"/>
              <a:t>Os integrantes das organizações públicas têm a responsabilidade de auxiliar o público a articular suas necessidades; a identificar as necessidades importantes, mesmo que muitas vezes ocultas; e a expressar o desejo de </a:t>
            </a:r>
            <a:r>
              <a:rPr lang="pt-PT" dirty="0" err="1" smtClean="0"/>
              <a:t>ve-las</a:t>
            </a:r>
            <a:r>
              <a:rPr lang="pt-PT" dirty="0" smtClean="0"/>
              <a:t> solucionadas.</a:t>
            </a:r>
            <a:endParaRPr lang="pt-PT"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Eficácia na </a:t>
            </a:r>
            <a:r>
              <a:rPr lang="pt-BR" dirty="0" smtClean="0"/>
              <a:t>Pol</a:t>
            </a:r>
            <a:r>
              <a:rPr lang="pt-BR" dirty="0" smtClean="0"/>
              <a:t>í</a:t>
            </a:r>
            <a:r>
              <a:rPr lang="pt-BR" dirty="0" smtClean="0"/>
              <a:t>tica </a:t>
            </a:r>
            <a:r>
              <a:rPr lang="pt-BR" dirty="0" smtClean="0"/>
              <a:t>Pública</a:t>
            </a:r>
            <a:br>
              <a:rPr lang="pt-BR" dirty="0" smtClean="0"/>
            </a:br>
            <a:endParaRPr lang="pt-BR" dirty="0"/>
          </a:p>
        </p:txBody>
      </p:sp>
      <p:sp>
        <p:nvSpPr>
          <p:cNvPr id="3" name="Content Placeholder 2"/>
          <p:cNvSpPr>
            <a:spLocks noGrp="1"/>
          </p:cNvSpPr>
          <p:nvPr>
            <p:ph sz="quarter" idx="1"/>
          </p:nvPr>
        </p:nvSpPr>
        <p:spPr>
          <a:xfrm>
            <a:off x="301752" y="1527048"/>
            <a:ext cx="8503920" cy="5026152"/>
          </a:xfrm>
        </p:spPr>
        <p:txBody>
          <a:bodyPr>
            <a:normAutofit fontScale="85000" lnSpcReduction="20000"/>
          </a:bodyPr>
          <a:lstStyle/>
          <a:p>
            <a:pPr algn="just"/>
            <a:r>
              <a:rPr lang="pt-BR" dirty="0" smtClean="0"/>
              <a:t>Liberalismo dos grupos de interesse – </a:t>
            </a:r>
            <a:r>
              <a:rPr lang="pt-BR" dirty="0" err="1" smtClean="0"/>
              <a:t>Lowi</a:t>
            </a:r>
            <a:endParaRPr lang="pt-BR" dirty="0" smtClean="0"/>
          </a:p>
          <a:p>
            <a:pPr algn="just"/>
            <a:r>
              <a:rPr lang="pt-BR" dirty="0" smtClean="0"/>
              <a:t>Vincula a </a:t>
            </a:r>
            <a:r>
              <a:rPr lang="pt-BR" dirty="0" err="1" smtClean="0"/>
              <a:t>responsividade</a:t>
            </a:r>
            <a:r>
              <a:rPr lang="pt-BR" dirty="0" smtClean="0"/>
              <a:t> a eficácia -  </a:t>
            </a:r>
            <a:r>
              <a:rPr lang="pt-BR" dirty="0" err="1" smtClean="0"/>
              <a:t>The</a:t>
            </a:r>
            <a:r>
              <a:rPr lang="pt-BR" dirty="0" smtClean="0"/>
              <a:t> </a:t>
            </a:r>
            <a:r>
              <a:rPr lang="pt-BR" dirty="0" err="1" smtClean="0"/>
              <a:t>end</a:t>
            </a:r>
            <a:r>
              <a:rPr lang="pt-BR" dirty="0" smtClean="0"/>
              <a:t> </a:t>
            </a:r>
            <a:r>
              <a:rPr lang="pt-BR" dirty="0" err="1" smtClean="0"/>
              <a:t>of</a:t>
            </a:r>
            <a:r>
              <a:rPr lang="pt-BR" dirty="0" smtClean="0"/>
              <a:t> </a:t>
            </a:r>
            <a:r>
              <a:rPr lang="pt-BR" dirty="0" err="1" smtClean="0"/>
              <a:t>liberalism</a:t>
            </a:r>
            <a:endParaRPr lang="pt-BR" dirty="0" smtClean="0"/>
          </a:p>
          <a:p>
            <a:pPr algn="just"/>
            <a:r>
              <a:rPr lang="pt-BR" dirty="0" smtClean="0"/>
              <a:t>Expansão do governo é a tradução da vitória dos grupos de interesse que pressionaram os governos</a:t>
            </a:r>
          </a:p>
          <a:p>
            <a:pPr algn="just"/>
            <a:r>
              <a:rPr lang="pt-BR" dirty="0" smtClean="0"/>
              <a:t>Repartições assumiram um poder discricionário - defende uma democracia mais legalista ou jurídica</a:t>
            </a:r>
          </a:p>
          <a:p>
            <a:pPr algn="just"/>
            <a:r>
              <a:rPr lang="pt-BR" dirty="0" smtClean="0"/>
              <a:t>O insucesso do capitalismo como garantidor de benefícios sociais condenou-o a morte como filosofia política</a:t>
            </a:r>
          </a:p>
          <a:p>
            <a:pPr algn="just"/>
            <a:r>
              <a:rPr lang="pt-BR" dirty="0" smtClean="0"/>
              <a:t>Sucedâneo - liberalismo de grupos de interesse</a:t>
            </a:r>
          </a:p>
          <a:p>
            <a:pPr algn="just"/>
            <a:r>
              <a:rPr lang="pt-BR" dirty="0" smtClean="0"/>
              <a:t>Racionalidade nos processos (Weber) + controle + habilidade de regulamentar</a:t>
            </a:r>
          </a:p>
          <a:p>
            <a:pPr algn="just"/>
            <a:r>
              <a:rPr lang="pt-BR" dirty="0" smtClean="0"/>
              <a:t>Prerrogativa individual substituído pelo controle social - </a:t>
            </a:r>
            <a:r>
              <a:rPr lang="pt-BR" dirty="0" err="1" smtClean="0"/>
              <a:t>estatismo</a:t>
            </a:r>
            <a:r>
              <a:rPr lang="pt-BR" dirty="0" smtClean="0"/>
              <a:t> + pluralismo</a:t>
            </a:r>
          </a:p>
          <a:p>
            <a:pPr algn="just"/>
            <a:r>
              <a:rPr lang="pt-BR" dirty="0" smtClean="0"/>
              <a:t>Otimista em relação ao governo </a:t>
            </a:r>
            <a:endParaRPr lang="pt-BR"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Descoberta</a:t>
            </a:r>
            <a:r>
              <a:rPr lang="en-US" dirty="0" smtClean="0"/>
              <a:t> </a:t>
            </a:r>
            <a:r>
              <a:rPr lang="en-US" dirty="0" err="1" smtClean="0"/>
              <a:t>da</a:t>
            </a:r>
            <a:r>
              <a:rPr lang="en-US" dirty="0" smtClean="0"/>
              <a:t> </a:t>
            </a:r>
            <a:r>
              <a:rPr lang="en-US" dirty="0" err="1" smtClean="0"/>
              <a:t>implementação</a:t>
            </a:r>
            <a:r>
              <a:rPr lang="en-US" dirty="0" smtClean="0"/>
              <a:t> de </a:t>
            </a:r>
            <a:r>
              <a:rPr lang="en-US" dirty="0" err="1" smtClean="0"/>
              <a:t>Políticas</a:t>
            </a:r>
            <a:r>
              <a:rPr lang="en-US" dirty="0" smtClean="0"/>
              <a:t/>
            </a:r>
            <a:br>
              <a:rPr lang="en-US" dirty="0" smtClean="0"/>
            </a:br>
            <a:endParaRPr lang="pt-BR" dirty="0"/>
          </a:p>
        </p:txBody>
      </p:sp>
      <p:sp>
        <p:nvSpPr>
          <p:cNvPr id="3" name="Content Placeholder 2"/>
          <p:cNvSpPr>
            <a:spLocks noGrp="1"/>
          </p:cNvSpPr>
          <p:nvPr>
            <p:ph sz="quarter" idx="1"/>
          </p:nvPr>
        </p:nvSpPr>
        <p:spPr/>
        <p:txBody>
          <a:bodyPr/>
          <a:lstStyle/>
          <a:p>
            <a:pPr algn="just"/>
            <a:r>
              <a:rPr lang="pt-BR" dirty="0" smtClean="0"/>
              <a:t>Não basta anunciar uma política, não surge no vácuo nem é executada no vácuo </a:t>
            </a:r>
          </a:p>
          <a:p>
            <a:pPr algn="just"/>
            <a:r>
              <a:rPr lang="pt-BR" dirty="0" smtClean="0"/>
              <a:t>Pelo contrário, a execução de uma política depende de um conjunto complexo de fatores ambientais.</a:t>
            </a:r>
          </a:p>
          <a:p>
            <a:pPr algn="just"/>
            <a:r>
              <a:rPr lang="pt-BR" dirty="0" err="1" smtClean="0"/>
              <a:t>Importancia</a:t>
            </a:r>
            <a:r>
              <a:rPr lang="pt-BR" dirty="0" smtClean="0"/>
              <a:t> na </a:t>
            </a:r>
            <a:r>
              <a:rPr lang="pt-BR" dirty="0" err="1" smtClean="0"/>
              <a:t>implementaçao</a:t>
            </a:r>
            <a:r>
              <a:rPr lang="pt-BR" dirty="0" smtClean="0"/>
              <a:t> sugere atenção especial para influencias ambientais , reconhece o papel da burocracia na expressão dos valores públicos. </a:t>
            </a:r>
          </a:p>
          <a:p>
            <a:pPr algn="just"/>
            <a:r>
              <a:rPr lang="pt-BR" dirty="0" smtClean="0"/>
              <a:t>Dicotomia quase </a:t>
            </a:r>
            <a:r>
              <a:rPr lang="pt-BR" dirty="0" smtClean="0"/>
              <a:t>ing</a:t>
            </a:r>
            <a:r>
              <a:rPr lang="pt-BR" dirty="0" smtClean="0"/>
              <a:t>ê</a:t>
            </a:r>
            <a:r>
              <a:rPr lang="pt-BR" dirty="0" smtClean="0"/>
              <a:t>nua</a:t>
            </a:r>
            <a:r>
              <a:rPr lang="pt-BR" dirty="0" smtClean="0"/>
              <a:t>.</a:t>
            </a:r>
            <a:endParaRPr lang="pt-BR"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Formação e execução de políticas</a:t>
            </a:r>
            <a:br>
              <a:rPr lang="pt-PT" dirty="0" smtClean="0"/>
            </a:br>
            <a:endParaRPr lang="pt-BR" dirty="0"/>
          </a:p>
        </p:txBody>
      </p:sp>
      <p:sp>
        <p:nvSpPr>
          <p:cNvPr id="3" name="Content Placeholder 2"/>
          <p:cNvSpPr>
            <a:spLocks noGrp="1"/>
          </p:cNvSpPr>
          <p:nvPr>
            <p:ph sz="quarter" idx="1"/>
          </p:nvPr>
        </p:nvSpPr>
        <p:spPr/>
        <p:txBody>
          <a:bodyPr/>
          <a:lstStyle/>
          <a:p>
            <a:pPr algn="just"/>
            <a:r>
              <a:rPr lang="pt-PT" dirty="0" err="1" smtClean="0"/>
              <a:t>Jeffrey</a:t>
            </a:r>
            <a:r>
              <a:rPr lang="pt-PT" dirty="0" smtClean="0"/>
              <a:t> </a:t>
            </a:r>
            <a:r>
              <a:rPr lang="pt-PT" dirty="0" err="1" smtClean="0"/>
              <a:t>Pressman</a:t>
            </a:r>
            <a:r>
              <a:rPr lang="pt-PT" dirty="0" smtClean="0"/>
              <a:t> - relação entre formação e execução é enganosa. </a:t>
            </a:r>
          </a:p>
          <a:p>
            <a:pPr algn="just"/>
            <a:r>
              <a:rPr lang="pt-PT" dirty="0" smtClean="0"/>
              <a:t>Diversidade de interesses minavam o processo de implementação.</a:t>
            </a:r>
          </a:p>
          <a:p>
            <a:pPr algn="just"/>
            <a:r>
              <a:rPr lang="pt-PT" dirty="0" smtClean="0"/>
              <a:t>Reconhecer o momento da formulação as dificuldades de </a:t>
            </a:r>
            <a:r>
              <a:rPr lang="pt-PT" dirty="0" err="1" smtClean="0"/>
              <a:t>implementacão</a:t>
            </a:r>
            <a:r>
              <a:rPr lang="pt-PT" dirty="0" smtClean="0"/>
              <a:t> - pensar a máquina organizacional</a:t>
            </a:r>
          </a:p>
          <a:p>
            <a:pPr algn="just"/>
            <a:r>
              <a:rPr lang="pt-PT" dirty="0" smtClean="0"/>
              <a:t>Sistema aberto e </a:t>
            </a:r>
            <a:r>
              <a:rPr lang="pt-PT" dirty="0" err="1" smtClean="0"/>
              <a:t>fechado?formulaçao</a:t>
            </a:r>
            <a:r>
              <a:rPr lang="pt-PT" dirty="0" smtClean="0"/>
              <a:t> </a:t>
            </a:r>
            <a:r>
              <a:rPr lang="pt-PT" dirty="0" err="1" smtClean="0"/>
              <a:t>x</a:t>
            </a:r>
            <a:r>
              <a:rPr lang="pt-PT" dirty="0" smtClean="0"/>
              <a:t> implementação  =  política </a:t>
            </a:r>
            <a:r>
              <a:rPr lang="pt-PT" dirty="0" err="1" smtClean="0"/>
              <a:t>x</a:t>
            </a:r>
            <a:r>
              <a:rPr lang="pt-PT" dirty="0" smtClean="0"/>
              <a:t> administração</a:t>
            </a:r>
            <a:endParaRPr lang="pt-PT"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Jogos</a:t>
            </a:r>
            <a:endParaRPr lang="pt-BR" dirty="0"/>
          </a:p>
        </p:txBody>
      </p:sp>
      <p:sp>
        <p:nvSpPr>
          <p:cNvPr id="3" name="Content Placeholder 2"/>
          <p:cNvSpPr>
            <a:spLocks noGrp="1"/>
          </p:cNvSpPr>
          <p:nvPr>
            <p:ph sz="quarter" idx="1"/>
          </p:nvPr>
        </p:nvSpPr>
        <p:spPr/>
        <p:txBody>
          <a:bodyPr/>
          <a:lstStyle/>
          <a:p>
            <a:pPr algn="just"/>
            <a:r>
              <a:rPr lang="pt-PT" dirty="0" smtClean="0"/>
              <a:t>Jogos praticados pelos </a:t>
            </a:r>
            <a:r>
              <a:rPr lang="pt-PT" dirty="0" err="1" smtClean="0"/>
              <a:t>policy-makers</a:t>
            </a:r>
            <a:endParaRPr lang="pt-PT" dirty="0" smtClean="0"/>
          </a:p>
          <a:p>
            <a:pPr algn="just"/>
            <a:r>
              <a:rPr lang="pt-PT" dirty="0" err="1" smtClean="0"/>
              <a:t>The</a:t>
            </a:r>
            <a:r>
              <a:rPr lang="pt-PT" dirty="0" smtClean="0"/>
              <a:t> </a:t>
            </a:r>
            <a:r>
              <a:rPr lang="pt-PT" dirty="0" err="1" smtClean="0"/>
              <a:t>implementation</a:t>
            </a:r>
            <a:r>
              <a:rPr lang="pt-PT" dirty="0" smtClean="0"/>
              <a:t> game (1977) </a:t>
            </a:r>
            <a:r>
              <a:rPr lang="pt-PT" dirty="0" err="1" smtClean="0"/>
              <a:t>Bardach</a:t>
            </a:r>
            <a:endParaRPr lang="pt-PT" dirty="0" smtClean="0"/>
          </a:p>
          <a:p>
            <a:pPr algn="just"/>
            <a:r>
              <a:rPr lang="pt-PT" dirty="0" smtClean="0"/>
              <a:t>Jogos como metáfora - analisa os vários tipos de barganha e negociação.</a:t>
            </a:r>
          </a:p>
          <a:p>
            <a:pPr algn="just"/>
            <a:r>
              <a:rPr lang="pt-PT" dirty="0" smtClean="0"/>
              <a:t>Os problemas mais importantes que </a:t>
            </a:r>
            <a:r>
              <a:rPr lang="pt-PT" dirty="0" err="1" smtClean="0"/>
              <a:t>afetam</a:t>
            </a:r>
            <a:r>
              <a:rPr lang="pt-PT" dirty="0" smtClean="0"/>
              <a:t> a política pública, com quase toda certeza não são os da implementação, mas os das teorias políticas, </a:t>
            </a:r>
            <a:r>
              <a:rPr lang="pt-PT" dirty="0" err="1" smtClean="0"/>
              <a:t>econômicas</a:t>
            </a:r>
            <a:r>
              <a:rPr lang="pt-PT" dirty="0" smtClean="0"/>
              <a:t> e sociais básicas. </a:t>
            </a:r>
            <a:endParaRPr lang="pt-PT"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err="1" smtClean="0"/>
              <a:t>Fatores</a:t>
            </a:r>
            <a:r>
              <a:rPr lang="pt-PT" dirty="0" smtClean="0"/>
              <a:t> políticos e </a:t>
            </a:r>
            <a:r>
              <a:rPr lang="pt-PT" dirty="0" err="1" smtClean="0"/>
              <a:t>econômicos</a:t>
            </a:r>
            <a:r>
              <a:rPr lang="pt-PT" dirty="0" smtClean="0"/>
              <a:t/>
            </a:r>
            <a:br>
              <a:rPr lang="pt-PT" dirty="0" smtClean="0"/>
            </a:br>
            <a:endParaRPr lang="pt-BR" dirty="0"/>
          </a:p>
        </p:txBody>
      </p:sp>
      <p:sp>
        <p:nvSpPr>
          <p:cNvPr id="3" name="Content Placeholder 2"/>
          <p:cNvSpPr>
            <a:spLocks noGrp="1"/>
          </p:cNvSpPr>
          <p:nvPr>
            <p:ph sz="quarter" idx="1"/>
          </p:nvPr>
        </p:nvSpPr>
        <p:spPr/>
        <p:txBody>
          <a:bodyPr/>
          <a:lstStyle/>
          <a:p>
            <a:pPr algn="just"/>
            <a:r>
              <a:rPr lang="pt-PT" dirty="0" err="1" smtClean="0"/>
              <a:t>Political</a:t>
            </a:r>
            <a:r>
              <a:rPr lang="pt-PT" dirty="0" smtClean="0"/>
              <a:t> </a:t>
            </a:r>
            <a:r>
              <a:rPr lang="pt-PT" dirty="0" err="1" smtClean="0"/>
              <a:t>economy</a:t>
            </a:r>
            <a:r>
              <a:rPr lang="pt-PT" dirty="0" smtClean="0"/>
              <a:t> </a:t>
            </a:r>
            <a:r>
              <a:rPr lang="pt-PT" dirty="0" err="1" smtClean="0"/>
              <a:t>of</a:t>
            </a:r>
            <a:r>
              <a:rPr lang="pt-PT" dirty="0" smtClean="0"/>
              <a:t> </a:t>
            </a:r>
            <a:r>
              <a:rPr lang="pt-PT" dirty="0" err="1" smtClean="0"/>
              <a:t>public</a:t>
            </a:r>
            <a:r>
              <a:rPr lang="pt-PT" dirty="0" smtClean="0"/>
              <a:t> </a:t>
            </a:r>
            <a:r>
              <a:rPr lang="pt-PT" dirty="0" err="1" smtClean="0"/>
              <a:t>organization</a:t>
            </a:r>
            <a:r>
              <a:rPr lang="pt-PT" dirty="0" smtClean="0"/>
              <a:t> (1973) analisa as operações internas e as </a:t>
            </a:r>
            <a:r>
              <a:rPr lang="pt-PT" dirty="0" err="1" smtClean="0"/>
              <a:t>consequencias</a:t>
            </a:r>
            <a:r>
              <a:rPr lang="pt-PT" dirty="0" smtClean="0"/>
              <a:t> da estrutura e do processo organizacionais para implementação das políticas.</a:t>
            </a:r>
          </a:p>
          <a:p>
            <a:pPr algn="just"/>
            <a:r>
              <a:rPr lang="pt-PT" dirty="0" smtClean="0"/>
              <a:t>Poder e interesse – </a:t>
            </a:r>
            <a:r>
              <a:rPr lang="pt-PT" dirty="0" err="1" smtClean="0"/>
              <a:t>politicos</a:t>
            </a:r>
            <a:endParaRPr lang="pt-PT" dirty="0" smtClean="0"/>
          </a:p>
          <a:p>
            <a:pPr algn="just"/>
            <a:r>
              <a:rPr lang="pt-PT" dirty="0" smtClean="0"/>
              <a:t>mercado e troca de bens e serviços – </a:t>
            </a:r>
            <a:r>
              <a:rPr lang="pt-PT" dirty="0" err="1" smtClean="0"/>
              <a:t>economicos</a:t>
            </a:r>
            <a:endParaRPr lang="pt-PT" dirty="0" smtClean="0"/>
          </a:p>
          <a:p>
            <a:pPr algn="just"/>
            <a:r>
              <a:rPr lang="pt-PT" dirty="0" smtClean="0"/>
              <a:t>economia </a:t>
            </a:r>
            <a:r>
              <a:rPr lang="pt-PT" dirty="0" err="1" smtClean="0"/>
              <a:t>x</a:t>
            </a:r>
            <a:r>
              <a:rPr lang="pt-PT" dirty="0" smtClean="0"/>
              <a:t> politica </a:t>
            </a:r>
            <a:r>
              <a:rPr lang="pt-PT" dirty="0" err="1" smtClean="0"/>
              <a:t>x</a:t>
            </a:r>
            <a:r>
              <a:rPr lang="pt-PT" dirty="0" smtClean="0"/>
              <a:t> ambiente interno </a:t>
            </a:r>
            <a:r>
              <a:rPr lang="pt-PT" dirty="0" err="1" smtClean="0"/>
              <a:t>x</a:t>
            </a:r>
            <a:r>
              <a:rPr lang="pt-PT" dirty="0" smtClean="0"/>
              <a:t> ambiente externo</a:t>
            </a:r>
            <a:endParaRPr lang="pt-PT"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Métodos para análise de políticas</a:t>
            </a:r>
            <a:br>
              <a:rPr lang="pt-BR" dirty="0" smtClean="0"/>
            </a:br>
            <a:endParaRPr lang="pt-BR" dirty="0"/>
          </a:p>
        </p:txBody>
      </p:sp>
      <p:sp>
        <p:nvSpPr>
          <p:cNvPr id="3" name="Content Placeholder 2"/>
          <p:cNvSpPr>
            <a:spLocks noGrp="1"/>
          </p:cNvSpPr>
          <p:nvPr>
            <p:ph sz="quarter" idx="1"/>
          </p:nvPr>
        </p:nvSpPr>
        <p:spPr>
          <a:xfrm>
            <a:off x="301752" y="1527048"/>
            <a:ext cx="8503920" cy="4949952"/>
          </a:xfrm>
        </p:spPr>
        <p:txBody>
          <a:bodyPr>
            <a:normAutofit fontScale="77500" lnSpcReduction="20000"/>
          </a:bodyPr>
          <a:lstStyle/>
          <a:p>
            <a:pPr algn="just"/>
            <a:r>
              <a:rPr lang="pt-BR" dirty="0" smtClean="0"/>
              <a:t>Concordam em dois pontos chaves: </a:t>
            </a:r>
            <a:r>
              <a:rPr lang="pt-BR" dirty="0" err="1" smtClean="0"/>
              <a:t>policy</a:t>
            </a:r>
            <a:r>
              <a:rPr lang="pt-BR" dirty="0" smtClean="0"/>
              <a:t> </a:t>
            </a:r>
            <a:r>
              <a:rPr lang="pt-BR" dirty="0" err="1" smtClean="0"/>
              <a:t>making</a:t>
            </a:r>
            <a:r>
              <a:rPr lang="pt-BR" dirty="0" smtClean="0"/>
              <a:t> é crucial para o processo governamental e deve, portanto, ser centralizada e racionalizada.</a:t>
            </a:r>
          </a:p>
          <a:p>
            <a:pPr algn="just"/>
            <a:r>
              <a:rPr lang="pt-BR" dirty="0" smtClean="0"/>
              <a:t>Os esforços são no sentido de responder necessidades e examinar a ação social. </a:t>
            </a:r>
          </a:p>
          <a:p>
            <a:pPr algn="just"/>
            <a:r>
              <a:rPr lang="pt-BR" dirty="0" smtClean="0"/>
              <a:t>Movimento de análise política - força social - representa a personificação do pensamento sobre política pública.</a:t>
            </a:r>
          </a:p>
          <a:p>
            <a:pPr algn="just"/>
            <a:r>
              <a:rPr lang="pt-BR" dirty="0" smtClean="0"/>
              <a:t>Perigos - aceitação não crítica dos objetivos existentes. Concentrar-se nos meios e não nos fins. Congelar valores.</a:t>
            </a:r>
          </a:p>
          <a:p>
            <a:pPr algn="just"/>
            <a:r>
              <a:rPr lang="pt-BR" dirty="0" smtClean="0"/>
              <a:t>A preocupação com </a:t>
            </a:r>
            <a:r>
              <a:rPr lang="pt-BR" dirty="0" err="1" smtClean="0"/>
              <a:t>objetificação</a:t>
            </a:r>
            <a:r>
              <a:rPr lang="pt-BR" dirty="0" smtClean="0"/>
              <a:t> leva o analista a considerar apenas os tópicos que podem ser analisados nos termos do próprio método. Termos objetivos e resultados mensuráveis - políticas que não podem ser mensuradas objetivamente não podem ser empreendidas.</a:t>
            </a:r>
          </a:p>
          <a:p>
            <a:pPr algn="just"/>
            <a:r>
              <a:rPr lang="pt-BR" dirty="0" smtClean="0"/>
              <a:t>O método começa  estruturar as relações sociais e políticas em vez de refleti-las.</a:t>
            </a:r>
            <a:endParaRPr lang="pt-BR"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Participação</a:t>
            </a:r>
            <a:endParaRPr lang="pt-BR" dirty="0"/>
          </a:p>
        </p:txBody>
      </p:sp>
      <p:sp>
        <p:nvSpPr>
          <p:cNvPr id="3" name="Content Placeholder 2"/>
          <p:cNvSpPr>
            <a:spLocks noGrp="1"/>
          </p:cNvSpPr>
          <p:nvPr>
            <p:ph sz="quarter" idx="1"/>
          </p:nvPr>
        </p:nvSpPr>
        <p:spPr/>
        <p:txBody>
          <a:bodyPr/>
          <a:lstStyle/>
          <a:p>
            <a:pPr algn="just"/>
            <a:r>
              <a:rPr lang="pt-BR" dirty="0" smtClean="0"/>
              <a:t>Peter </a:t>
            </a:r>
            <a:r>
              <a:rPr lang="pt-BR" dirty="0" err="1" smtClean="0"/>
              <a:t>DeLeon</a:t>
            </a:r>
            <a:r>
              <a:rPr lang="pt-BR" dirty="0" smtClean="0"/>
              <a:t> (1992) - a idéia é aumentar a participação dos cidadãos na articulação e implementação de políticas públicas  - planejar e praticar ativamente formas de captar e incluir visões pessoais dos cidadãos no processo.</a:t>
            </a:r>
          </a:p>
          <a:p>
            <a:pPr algn="just"/>
            <a:r>
              <a:rPr lang="pt-BR" dirty="0" smtClean="0"/>
              <a:t>A análise procura resolver a dicotomia entre teoria e prática, forçando a prática a se ajustar na teoria.</a:t>
            </a:r>
          </a:p>
          <a:p>
            <a:pPr algn="just"/>
            <a:r>
              <a:rPr lang="pt-BR" dirty="0" smtClean="0"/>
              <a:t>Nova profissão de analistas políticos</a:t>
            </a: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2800" dirty="0" err="1" smtClean="0"/>
              <a:t>Provérbios</a:t>
            </a:r>
            <a:r>
              <a:rPr lang="en-US" sz="2800" dirty="0" smtClean="0"/>
              <a:t> </a:t>
            </a:r>
            <a:r>
              <a:rPr lang="en-US" sz="2800" dirty="0" err="1" smtClean="0"/>
              <a:t>da</a:t>
            </a:r>
            <a:r>
              <a:rPr lang="en-US" sz="2800" dirty="0" smtClean="0"/>
              <a:t> </a:t>
            </a:r>
            <a:r>
              <a:rPr lang="en-US" sz="2800" dirty="0" err="1" smtClean="0"/>
              <a:t>administração</a:t>
            </a:r>
            <a:endParaRPr lang="pt-BR" sz="2800" dirty="0"/>
          </a:p>
        </p:txBody>
      </p:sp>
      <p:sp>
        <p:nvSpPr>
          <p:cNvPr id="3" name="Espaço Reservado para Conteúdo 2"/>
          <p:cNvSpPr>
            <a:spLocks noGrp="1"/>
          </p:cNvSpPr>
          <p:nvPr>
            <p:ph sz="quarter" idx="1"/>
          </p:nvPr>
        </p:nvSpPr>
        <p:spPr/>
        <p:txBody>
          <a:bodyPr>
            <a:normAutofit fontScale="77500" lnSpcReduction="20000"/>
          </a:bodyPr>
          <a:lstStyle/>
          <a:p>
            <a:pPr algn="just"/>
            <a:r>
              <a:rPr lang="pt-PT" dirty="0" err="1" smtClean="0"/>
              <a:t>Herbert</a:t>
            </a:r>
            <a:r>
              <a:rPr lang="pt-PT" dirty="0" smtClean="0"/>
              <a:t> </a:t>
            </a:r>
            <a:r>
              <a:rPr lang="pt-PT" dirty="0" err="1" smtClean="0"/>
              <a:t>Simon</a:t>
            </a:r>
            <a:r>
              <a:rPr lang="pt-PT" dirty="0" smtClean="0"/>
              <a:t>, Universidade de Chicago, publicou um estudo sobre os processos de decisão em 1940 - modelo de racional de administração. Influenciou </a:t>
            </a:r>
            <a:r>
              <a:rPr lang="pt-PT" dirty="0" err="1" smtClean="0"/>
              <a:t>Robert</a:t>
            </a:r>
            <a:r>
              <a:rPr lang="pt-PT" dirty="0" smtClean="0"/>
              <a:t> </a:t>
            </a:r>
            <a:r>
              <a:rPr lang="pt-PT" dirty="0" err="1" smtClean="0"/>
              <a:t>Dahl</a:t>
            </a:r>
            <a:r>
              <a:rPr lang="pt-PT" dirty="0" smtClean="0"/>
              <a:t> - </a:t>
            </a:r>
            <a:r>
              <a:rPr lang="pt-PT" dirty="0" err="1" smtClean="0"/>
              <a:t>The</a:t>
            </a:r>
            <a:r>
              <a:rPr lang="pt-PT" dirty="0" smtClean="0"/>
              <a:t> </a:t>
            </a:r>
            <a:r>
              <a:rPr lang="pt-PT" dirty="0" err="1" smtClean="0"/>
              <a:t>science</a:t>
            </a:r>
            <a:r>
              <a:rPr lang="pt-PT" dirty="0" smtClean="0"/>
              <a:t> </a:t>
            </a:r>
            <a:r>
              <a:rPr lang="pt-PT" dirty="0" err="1" smtClean="0"/>
              <a:t>Public</a:t>
            </a:r>
            <a:r>
              <a:rPr lang="pt-PT" dirty="0" smtClean="0"/>
              <a:t> </a:t>
            </a:r>
            <a:r>
              <a:rPr lang="pt-PT" dirty="0" err="1" smtClean="0"/>
              <a:t>Administration</a:t>
            </a:r>
            <a:r>
              <a:rPr lang="pt-PT" dirty="0" smtClean="0"/>
              <a:t> - disputou com </a:t>
            </a:r>
            <a:r>
              <a:rPr lang="pt-PT" dirty="0" err="1" smtClean="0"/>
              <a:t>Simon</a:t>
            </a:r>
            <a:r>
              <a:rPr lang="pt-PT" dirty="0" smtClean="0"/>
              <a:t>.</a:t>
            </a:r>
          </a:p>
          <a:p>
            <a:pPr algn="just"/>
            <a:r>
              <a:rPr lang="pt-PT" dirty="0" smtClean="0"/>
              <a:t>Crítica de </a:t>
            </a:r>
            <a:r>
              <a:rPr lang="pt-PT" dirty="0" err="1" smtClean="0"/>
              <a:t>Simon</a:t>
            </a:r>
            <a:endParaRPr lang="pt-PT" dirty="0" smtClean="0"/>
          </a:p>
          <a:p>
            <a:pPr algn="just"/>
            <a:r>
              <a:rPr lang="pt-PT" dirty="0" smtClean="0"/>
              <a:t>Crítica ácida - descreveu os princípios como provérbios contraditórios:</a:t>
            </a:r>
          </a:p>
          <a:p>
            <a:pPr algn="just"/>
            <a:r>
              <a:rPr lang="pt-PT" dirty="0" smtClean="0"/>
              <a:t>A descrição administrativa, </a:t>
            </a:r>
            <a:r>
              <a:rPr lang="pt-PT" dirty="0" err="1" smtClean="0"/>
              <a:t>atualmente</a:t>
            </a:r>
            <a:r>
              <a:rPr lang="pt-PT" dirty="0" smtClean="0"/>
              <a:t>, sofre de superficialidade, simplificação excessiva e de falta de realismo. Ela se prendeu de forma muito estreita ao mecanismo da autoridade e deixou de trazer para sua órbita as outras formas, igualmente importantes, de influência sobre o comportamento organizacional. Ela se recusou a assumir a tarefa enfadonha de estudar a distribuição </a:t>
            </a:r>
            <a:r>
              <a:rPr lang="pt-PT" dirty="0" err="1" smtClean="0"/>
              <a:t>efetiva</a:t>
            </a:r>
            <a:r>
              <a:rPr lang="pt-PT" dirty="0" smtClean="0"/>
              <a:t> das funções de tomada de decisão. Contentou-se em falar sobre ‘autoridade’, ‘centralização’, ‘amplitude de controle’ e ‘função’, sem se lançar à busca das definições operacionais para estes termos.</a:t>
            </a:r>
            <a:endParaRPr lang="pt-PT"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A crise intelectual</a:t>
            </a:r>
            <a:br>
              <a:rPr lang="pt-PT" dirty="0" smtClean="0"/>
            </a:br>
            <a:endParaRPr lang="pt-BR" dirty="0"/>
          </a:p>
        </p:txBody>
      </p:sp>
      <p:sp>
        <p:nvSpPr>
          <p:cNvPr id="3" name="Content Placeholder 2"/>
          <p:cNvSpPr>
            <a:spLocks noGrp="1"/>
          </p:cNvSpPr>
          <p:nvPr>
            <p:ph sz="quarter" idx="1"/>
          </p:nvPr>
        </p:nvSpPr>
        <p:spPr/>
        <p:txBody>
          <a:bodyPr>
            <a:normAutofit fontScale="92500"/>
          </a:bodyPr>
          <a:lstStyle/>
          <a:p>
            <a:pPr algn="just"/>
            <a:r>
              <a:rPr lang="pt-PT" dirty="0" smtClean="0"/>
              <a:t>De que estudo de Politicas publica deixou de corresponder a promessa?</a:t>
            </a:r>
          </a:p>
          <a:p>
            <a:pPr algn="just"/>
            <a:r>
              <a:rPr lang="pt-PT" dirty="0" err="1" smtClean="0"/>
              <a:t>Exceção</a:t>
            </a:r>
            <a:r>
              <a:rPr lang="pt-PT" dirty="0" smtClean="0"/>
              <a:t> </a:t>
            </a:r>
            <a:r>
              <a:rPr lang="pt-PT" dirty="0" err="1" smtClean="0"/>
              <a:t>Vincent</a:t>
            </a:r>
            <a:r>
              <a:rPr lang="pt-PT" dirty="0" smtClean="0"/>
              <a:t> </a:t>
            </a:r>
            <a:r>
              <a:rPr lang="pt-PT" dirty="0" err="1" smtClean="0"/>
              <a:t>Ostrom</a:t>
            </a:r>
            <a:r>
              <a:rPr lang="pt-PT" dirty="0" smtClean="0"/>
              <a:t> interessado em valores sociais e políticos fundamentais - procura ampliar as normas democráticas nas operações das organizações públicas.</a:t>
            </a:r>
          </a:p>
          <a:p>
            <a:pPr algn="just"/>
            <a:r>
              <a:rPr lang="pt-PT" dirty="0" err="1" smtClean="0"/>
              <a:t>Ostrom</a:t>
            </a:r>
            <a:r>
              <a:rPr lang="pt-PT" dirty="0" smtClean="0"/>
              <a:t> (1971) volta-se para uma concepção mais ampla da </a:t>
            </a:r>
            <a:r>
              <a:rPr lang="pt-PT" dirty="0" err="1" smtClean="0"/>
              <a:t>ação</a:t>
            </a:r>
            <a:r>
              <a:rPr lang="pt-PT" dirty="0" smtClean="0"/>
              <a:t> </a:t>
            </a:r>
            <a:r>
              <a:rPr lang="pt-PT" dirty="0" err="1" smtClean="0"/>
              <a:t>coletiva</a:t>
            </a:r>
            <a:r>
              <a:rPr lang="pt-PT" dirty="0" smtClean="0"/>
              <a:t>. Analisa que a corrente dominante esteve preocupada com uma eficiência dos processos administrativos, geralmente atrelada a mecanismos de centralização e controle.</a:t>
            </a:r>
          </a:p>
          <a:p>
            <a:pPr algn="just"/>
            <a:r>
              <a:rPr lang="pt-PT" dirty="0" smtClean="0"/>
              <a:t>resultou numa crise intelectual</a:t>
            </a:r>
            <a:endParaRPr lang="pt-PT"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err="1" smtClean="0"/>
              <a:t>Public</a:t>
            </a:r>
            <a:r>
              <a:rPr lang="pt-BR" dirty="0" smtClean="0"/>
              <a:t> </a:t>
            </a:r>
            <a:r>
              <a:rPr lang="pt-BR" dirty="0" err="1" smtClean="0"/>
              <a:t>Choice</a:t>
            </a:r>
            <a:endParaRPr lang="pt-BR" dirty="0"/>
          </a:p>
        </p:txBody>
      </p:sp>
      <p:sp>
        <p:nvSpPr>
          <p:cNvPr id="3" name="Content Placeholder 2"/>
          <p:cNvSpPr>
            <a:spLocks noGrp="1"/>
          </p:cNvSpPr>
          <p:nvPr>
            <p:ph sz="quarter" idx="1"/>
          </p:nvPr>
        </p:nvSpPr>
        <p:spPr>
          <a:xfrm>
            <a:off x="301752" y="1527048"/>
            <a:ext cx="8503920" cy="5026152"/>
          </a:xfrm>
        </p:spPr>
        <p:txBody>
          <a:bodyPr>
            <a:normAutofit fontScale="92500"/>
          </a:bodyPr>
          <a:lstStyle/>
          <a:p>
            <a:pPr algn="just"/>
            <a:r>
              <a:rPr lang="pt-PT" dirty="0" smtClean="0"/>
              <a:t>Busca a solução nos </a:t>
            </a:r>
            <a:r>
              <a:rPr lang="pt-PT" dirty="0" err="1" smtClean="0"/>
              <a:t>téoricos</a:t>
            </a:r>
            <a:r>
              <a:rPr lang="pt-PT" dirty="0" smtClean="0"/>
              <a:t> do </a:t>
            </a:r>
            <a:r>
              <a:rPr lang="pt-PT" dirty="0" err="1" smtClean="0"/>
              <a:t>Public</a:t>
            </a:r>
            <a:r>
              <a:rPr lang="pt-PT" dirty="0" smtClean="0"/>
              <a:t> </a:t>
            </a:r>
            <a:r>
              <a:rPr lang="pt-PT" dirty="0" err="1" smtClean="0"/>
              <a:t>Choice</a:t>
            </a:r>
            <a:r>
              <a:rPr lang="pt-PT" dirty="0" smtClean="0"/>
              <a:t> - três elementos:</a:t>
            </a:r>
          </a:p>
          <a:p>
            <a:pPr algn="just"/>
            <a:r>
              <a:rPr lang="pt-PT" dirty="0" smtClean="0"/>
              <a:t>individualismo metodológico - unidade básica de análise</a:t>
            </a:r>
          </a:p>
          <a:p>
            <a:pPr algn="just"/>
            <a:r>
              <a:rPr lang="pt-PT" dirty="0" smtClean="0"/>
              <a:t>auto interesse - maximizar – racional</a:t>
            </a:r>
          </a:p>
          <a:p>
            <a:pPr algn="just"/>
            <a:r>
              <a:rPr lang="pt-PT" dirty="0" smtClean="0"/>
              <a:t>Bens públicos</a:t>
            </a:r>
          </a:p>
          <a:p>
            <a:pPr algn="just"/>
            <a:r>
              <a:rPr lang="pt-PT" dirty="0" smtClean="0"/>
              <a:t>Diferentes tipos de estruturas de decisão </a:t>
            </a:r>
          </a:p>
          <a:p>
            <a:pPr algn="just"/>
            <a:r>
              <a:rPr lang="pt-PT" dirty="0" smtClean="0"/>
              <a:t>Sugere um arranjo constitucional que retrataria arranjos </a:t>
            </a:r>
            <a:r>
              <a:rPr lang="pt-PT" dirty="0" err="1" smtClean="0"/>
              <a:t>multiorganizacionais</a:t>
            </a:r>
            <a:r>
              <a:rPr lang="pt-PT" dirty="0" smtClean="0"/>
              <a:t> com jurisdições se sobrepondo e fragmentação de autoridade operando em muitos níveis diferentes de governo. Encontra fundamentação nos primeiros pensadores da república - </a:t>
            </a:r>
            <a:r>
              <a:rPr lang="pt-PT" dirty="0" err="1" smtClean="0"/>
              <a:t>founding</a:t>
            </a:r>
            <a:r>
              <a:rPr lang="pt-PT" dirty="0" smtClean="0"/>
              <a:t> </a:t>
            </a:r>
            <a:r>
              <a:rPr lang="pt-PT" dirty="0" err="1" smtClean="0"/>
              <a:t>fathers</a:t>
            </a:r>
            <a:endParaRPr lang="pt-PT"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Teoria da administração democrática</a:t>
            </a:r>
            <a:br>
              <a:rPr lang="pt-PT" dirty="0" smtClean="0"/>
            </a:br>
            <a:endParaRPr lang="pt-BR" dirty="0"/>
          </a:p>
        </p:txBody>
      </p:sp>
      <p:sp>
        <p:nvSpPr>
          <p:cNvPr id="3" name="Content Placeholder 2"/>
          <p:cNvSpPr>
            <a:spLocks noGrp="1"/>
          </p:cNvSpPr>
          <p:nvPr>
            <p:ph sz="quarter" idx="1"/>
          </p:nvPr>
        </p:nvSpPr>
        <p:spPr/>
        <p:txBody>
          <a:bodyPr>
            <a:normAutofit lnSpcReduction="10000"/>
          </a:bodyPr>
          <a:lstStyle/>
          <a:p>
            <a:pPr algn="just"/>
            <a:r>
              <a:rPr lang="pt-PT" dirty="0" smtClean="0"/>
              <a:t>EM substituição ao paradigma </a:t>
            </a:r>
            <a:r>
              <a:rPr lang="pt-PT" dirty="0" err="1" smtClean="0"/>
              <a:t>wilsoniano</a:t>
            </a:r>
            <a:r>
              <a:rPr lang="pt-PT" dirty="0" smtClean="0"/>
              <a:t> - teoria da administração democrática - desloca a atenção de uma preocupação com a organização para os interesses pelas oportunidades que os indivíduos podem perseguir num ambiente </a:t>
            </a:r>
            <a:r>
              <a:rPr lang="pt-PT" dirty="0" err="1" smtClean="0"/>
              <a:t>multiorganizacional</a:t>
            </a:r>
            <a:r>
              <a:rPr lang="pt-PT" dirty="0" smtClean="0"/>
              <a:t>.</a:t>
            </a:r>
          </a:p>
          <a:p>
            <a:pPr algn="just"/>
            <a:r>
              <a:rPr lang="pt-PT" dirty="0" smtClean="0"/>
              <a:t>Garante a flexibilidade e </a:t>
            </a:r>
            <a:r>
              <a:rPr lang="pt-PT" dirty="0" err="1" smtClean="0"/>
              <a:t>responsividade</a:t>
            </a:r>
            <a:r>
              <a:rPr lang="pt-PT" dirty="0" smtClean="0"/>
              <a:t>, focaria as limitações dos arranjos organizacionais existentes.</a:t>
            </a:r>
          </a:p>
          <a:p>
            <a:pPr algn="just"/>
            <a:r>
              <a:rPr lang="pt-PT" dirty="0" smtClean="0"/>
              <a:t>Governo descentralizado e orientado pelo mercado</a:t>
            </a:r>
          </a:p>
          <a:p>
            <a:pPr algn="just"/>
            <a:r>
              <a:rPr lang="pt-PT" dirty="0" smtClean="0"/>
              <a:t>Sistema administrativo preferido é o  que oferece grande variedade de opções a seus </a:t>
            </a:r>
            <a:r>
              <a:rPr lang="pt-PT" dirty="0" err="1" smtClean="0"/>
              <a:t>consumidores\Leva</a:t>
            </a:r>
            <a:r>
              <a:rPr lang="pt-PT" dirty="0" smtClean="0"/>
              <a:t> a lógica da racionalização ao extremo</a:t>
            </a:r>
            <a:endParaRPr lang="pt-PT"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Intercâmbio entre </a:t>
            </a:r>
            <a:r>
              <a:rPr lang="pt-BR" dirty="0" err="1" smtClean="0"/>
              <a:t>Ostrom</a:t>
            </a:r>
            <a:r>
              <a:rPr lang="pt-BR" dirty="0" smtClean="0"/>
              <a:t> e </a:t>
            </a:r>
            <a:r>
              <a:rPr lang="pt-BR" dirty="0" err="1" smtClean="0"/>
              <a:t>Golembiewski</a:t>
            </a:r>
            <a:r>
              <a:rPr lang="pt-BR" dirty="0" smtClean="0"/>
              <a:t/>
            </a:r>
            <a:br>
              <a:rPr lang="pt-BR" dirty="0" smtClean="0"/>
            </a:br>
            <a:endParaRPr lang="pt-BR" dirty="0"/>
          </a:p>
        </p:txBody>
      </p:sp>
      <p:sp>
        <p:nvSpPr>
          <p:cNvPr id="3" name="Content Placeholder 2"/>
          <p:cNvSpPr>
            <a:spLocks noGrp="1"/>
          </p:cNvSpPr>
          <p:nvPr>
            <p:ph sz="quarter" idx="1"/>
          </p:nvPr>
        </p:nvSpPr>
        <p:spPr/>
        <p:txBody>
          <a:bodyPr>
            <a:normAutofit fontScale="92500" lnSpcReduction="10000"/>
          </a:bodyPr>
          <a:lstStyle/>
          <a:p>
            <a:pPr algn="just"/>
            <a:r>
              <a:rPr lang="pt-BR" dirty="0" err="1" smtClean="0"/>
              <a:t>Ostrom</a:t>
            </a:r>
            <a:r>
              <a:rPr lang="pt-BR" dirty="0" smtClean="0"/>
              <a:t> deixa várias questões sem resposta:pressuposto da racionalidade clássica sacrifica o ator individual por um construto metodológico que os próprios teóricos da </a:t>
            </a:r>
            <a:r>
              <a:rPr lang="pt-BR" dirty="0" err="1" smtClean="0"/>
              <a:t>public</a:t>
            </a:r>
            <a:r>
              <a:rPr lang="pt-BR" dirty="0" smtClean="0"/>
              <a:t> </a:t>
            </a:r>
            <a:r>
              <a:rPr lang="pt-BR" dirty="0" err="1" smtClean="0"/>
              <a:t>choice</a:t>
            </a:r>
            <a:r>
              <a:rPr lang="pt-BR" dirty="0" smtClean="0"/>
              <a:t> admitem que não reflete a realidade</a:t>
            </a:r>
          </a:p>
          <a:p>
            <a:pPr algn="just"/>
            <a:r>
              <a:rPr lang="pt-BR" dirty="0" smtClean="0"/>
              <a:t>As pessoas reais </a:t>
            </a:r>
            <a:r>
              <a:rPr lang="pt-BR" dirty="0" err="1" smtClean="0"/>
              <a:t>so</a:t>
            </a:r>
            <a:r>
              <a:rPr lang="pt-BR" dirty="0" smtClean="0"/>
              <a:t> de tempos em tempos se aproximam do que é racional</a:t>
            </a:r>
          </a:p>
          <a:p>
            <a:pPr algn="just"/>
            <a:r>
              <a:rPr lang="pt-BR" dirty="0" smtClean="0"/>
              <a:t>Teóricos da </a:t>
            </a:r>
            <a:r>
              <a:rPr lang="pt-BR" dirty="0" err="1" smtClean="0"/>
              <a:t>public</a:t>
            </a:r>
            <a:r>
              <a:rPr lang="pt-BR" dirty="0" smtClean="0"/>
              <a:t> </a:t>
            </a:r>
            <a:r>
              <a:rPr lang="pt-BR" dirty="0" err="1" smtClean="0"/>
              <a:t>choice</a:t>
            </a:r>
            <a:r>
              <a:rPr lang="pt-BR" dirty="0" smtClean="0"/>
              <a:t> discutem com uma lógica elegante e impecável sobre unicórnios.Concentram-se sobre a distribuição de mercado e serviços e bens econômicos e, por conseguinte, sobre a forma como os indivíduos e grupos maximizam a busca de seus próprios objetivos.</a:t>
            </a:r>
            <a:endParaRPr lang="pt-BR"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A NOVA GESTÃO PÚBLICA</a:t>
            </a:r>
            <a:br>
              <a:rPr lang="pt-PT" dirty="0" smtClean="0"/>
            </a:br>
            <a:endParaRPr lang="pt-BR" dirty="0"/>
          </a:p>
        </p:txBody>
      </p:sp>
      <p:sp>
        <p:nvSpPr>
          <p:cNvPr id="3" name="Content Placeholder 2"/>
          <p:cNvSpPr>
            <a:spLocks noGrp="1"/>
          </p:cNvSpPr>
          <p:nvPr>
            <p:ph sz="quarter" idx="1"/>
          </p:nvPr>
        </p:nvSpPr>
        <p:spPr>
          <a:xfrm>
            <a:off x="301752" y="1527048"/>
            <a:ext cx="8503920" cy="4949952"/>
          </a:xfrm>
        </p:spPr>
        <p:txBody>
          <a:bodyPr>
            <a:normAutofit fontScale="77500" lnSpcReduction="20000"/>
          </a:bodyPr>
          <a:lstStyle/>
          <a:p>
            <a:pPr algn="just"/>
            <a:r>
              <a:rPr lang="pt-PT" dirty="0" smtClean="0"/>
              <a:t>Última orientação pela política pública: funde análise e implementação:</a:t>
            </a:r>
          </a:p>
          <a:p>
            <a:pPr algn="just"/>
            <a:r>
              <a:rPr lang="pt-PT" dirty="0" smtClean="0"/>
              <a:t>Nova Gestão Pública - no Brasil </a:t>
            </a:r>
          </a:p>
          <a:p>
            <a:pPr algn="just"/>
            <a:r>
              <a:rPr lang="pt-PT" dirty="0" smtClean="0"/>
              <a:t>Administração Pública </a:t>
            </a:r>
            <a:r>
              <a:rPr lang="pt-PT" dirty="0" err="1" smtClean="0"/>
              <a:t>gerencial</a:t>
            </a:r>
            <a:r>
              <a:rPr lang="pt-PT" dirty="0" smtClean="0"/>
              <a:t> tem raízes em desenvolvimentos práticos na administração - reinvenção do governo - com ligação conceitual com a </a:t>
            </a:r>
            <a:r>
              <a:rPr lang="pt-PT" dirty="0" err="1" smtClean="0"/>
              <a:t>public</a:t>
            </a:r>
            <a:r>
              <a:rPr lang="pt-PT" dirty="0" smtClean="0"/>
              <a:t> </a:t>
            </a:r>
            <a:r>
              <a:rPr lang="pt-PT" dirty="0" err="1" smtClean="0"/>
              <a:t>choice</a:t>
            </a:r>
            <a:endParaRPr lang="pt-PT" dirty="0" smtClean="0"/>
          </a:p>
          <a:p>
            <a:pPr algn="just"/>
            <a:r>
              <a:rPr lang="pt-PT" dirty="0" smtClean="0"/>
              <a:t>A crise fiscal de 1970 levou a uma série de esforços para produzir um governo que funciona melhor e custa menos. </a:t>
            </a:r>
          </a:p>
          <a:p>
            <a:pPr algn="just"/>
            <a:r>
              <a:rPr lang="pt-PT" dirty="0" smtClean="0"/>
              <a:t>Medidas de austeridade fiscal, produtividade pública e mecanismos alternativos para prestação de serviços - </a:t>
            </a:r>
            <a:r>
              <a:rPr lang="pt-PT" dirty="0" err="1" smtClean="0"/>
              <a:t>terceirização</a:t>
            </a:r>
            <a:r>
              <a:rPr lang="pt-PT" dirty="0" smtClean="0"/>
              <a:t> e privatização</a:t>
            </a:r>
          </a:p>
          <a:p>
            <a:pPr algn="just"/>
            <a:r>
              <a:rPr lang="pt-PT" dirty="0" smtClean="0"/>
              <a:t>Racionalismo </a:t>
            </a:r>
            <a:r>
              <a:rPr lang="pt-PT" dirty="0" err="1" smtClean="0"/>
              <a:t>econômico</a:t>
            </a:r>
            <a:endParaRPr lang="pt-PT" dirty="0" smtClean="0"/>
          </a:p>
          <a:p>
            <a:pPr algn="just"/>
            <a:r>
              <a:rPr lang="pt-PT" dirty="0" smtClean="0"/>
              <a:t>Melhor </a:t>
            </a:r>
            <a:r>
              <a:rPr lang="pt-PT" dirty="0" err="1" smtClean="0"/>
              <a:t>exemplo-</a:t>
            </a:r>
            <a:r>
              <a:rPr lang="pt-PT" dirty="0" smtClean="0"/>
              <a:t> Nova Zelândia - privatizou as funções públicas substanciais</a:t>
            </a:r>
          </a:p>
          <a:p>
            <a:pPr algn="just"/>
            <a:r>
              <a:rPr lang="pt-PT" dirty="0" smtClean="0"/>
              <a:t>mensurou produtividade e desempenho compromisso com </a:t>
            </a:r>
            <a:r>
              <a:rPr lang="pt-PT" dirty="0" err="1" smtClean="0"/>
              <a:t>accountability</a:t>
            </a:r>
            <a:endParaRPr lang="pt-PT"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David Osborne - </a:t>
            </a:r>
            <a:r>
              <a:rPr lang="pt-BR" dirty="0" err="1" smtClean="0"/>
              <a:t>Reinventing</a:t>
            </a:r>
            <a:r>
              <a:rPr lang="pt-BR" dirty="0" smtClean="0"/>
              <a:t> </a:t>
            </a:r>
            <a:r>
              <a:rPr lang="pt-BR" dirty="0" err="1" smtClean="0"/>
              <a:t>govenrment</a:t>
            </a:r>
            <a:r>
              <a:rPr lang="pt-BR" dirty="0" smtClean="0"/>
              <a:t> – 1997</a:t>
            </a:r>
            <a:br>
              <a:rPr lang="pt-BR" dirty="0" smtClean="0"/>
            </a:br>
            <a:endParaRPr lang="pt-BR" dirty="0"/>
          </a:p>
        </p:txBody>
      </p:sp>
      <p:sp>
        <p:nvSpPr>
          <p:cNvPr id="3" name="Content Placeholder 2"/>
          <p:cNvSpPr>
            <a:spLocks noGrp="1"/>
          </p:cNvSpPr>
          <p:nvPr>
            <p:ph sz="quarter" idx="1"/>
          </p:nvPr>
        </p:nvSpPr>
        <p:spPr>
          <a:xfrm>
            <a:off x="301752" y="1527048"/>
            <a:ext cx="8503920" cy="5026152"/>
          </a:xfrm>
        </p:spPr>
        <p:txBody>
          <a:bodyPr>
            <a:normAutofit fontScale="92500" lnSpcReduction="20000"/>
          </a:bodyPr>
          <a:lstStyle/>
          <a:p>
            <a:pPr algn="just"/>
            <a:r>
              <a:rPr lang="pt-BR" dirty="0" smtClean="0"/>
              <a:t>10 princípios da NGP:</a:t>
            </a:r>
          </a:p>
          <a:p>
            <a:pPr algn="just"/>
            <a:r>
              <a:rPr lang="pt-BR" dirty="0" smtClean="0"/>
              <a:t>1. governo catalisador </a:t>
            </a:r>
          </a:p>
          <a:p>
            <a:pPr algn="just"/>
            <a:r>
              <a:rPr lang="pt-BR" dirty="0" smtClean="0"/>
              <a:t>2. Governo próprio da comunidade - </a:t>
            </a:r>
            <a:r>
              <a:rPr lang="pt-BR" dirty="0" err="1" smtClean="0"/>
              <a:t>empoderar</a:t>
            </a:r>
            <a:r>
              <a:rPr lang="pt-BR" dirty="0" smtClean="0"/>
              <a:t> o cidadão melhor do que servi-lo</a:t>
            </a:r>
          </a:p>
          <a:p>
            <a:pPr algn="just"/>
            <a:r>
              <a:rPr lang="pt-BR" dirty="0" smtClean="0"/>
              <a:t>3. Governo competitivo</a:t>
            </a:r>
          </a:p>
          <a:p>
            <a:pPr algn="just"/>
            <a:r>
              <a:rPr lang="pt-BR" dirty="0" smtClean="0"/>
              <a:t>4. Governo dirigido por missão</a:t>
            </a:r>
          </a:p>
          <a:p>
            <a:pPr algn="just"/>
            <a:r>
              <a:rPr lang="pt-BR" dirty="0" smtClean="0"/>
              <a:t>5. Governo orientado por resultados</a:t>
            </a:r>
          </a:p>
          <a:p>
            <a:pPr algn="just"/>
            <a:r>
              <a:rPr lang="pt-BR" dirty="0" smtClean="0"/>
              <a:t>6. Governo voltado ao consumidor</a:t>
            </a:r>
          </a:p>
          <a:p>
            <a:pPr algn="just"/>
            <a:r>
              <a:rPr lang="pt-BR" dirty="0" smtClean="0"/>
              <a:t>7. Governo empreendedor</a:t>
            </a:r>
          </a:p>
          <a:p>
            <a:pPr algn="just"/>
            <a:r>
              <a:rPr lang="pt-BR" dirty="0" smtClean="0"/>
              <a:t>8. Governo previdente</a:t>
            </a:r>
          </a:p>
          <a:p>
            <a:pPr algn="just"/>
            <a:r>
              <a:rPr lang="pt-BR" dirty="0" smtClean="0"/>
              <a:t>9. Governo descentralizado</a:t>
            </a:r>
          </a:p>
          <a:p>
            <a:pPr algn="just"/>
            <a:r>
              <a:rPr lang="pt-BR" dirty="0" smtClean="0"/>
              <a:t>10. Governo orientado pelo mercado</a:t>
            </a:r>
            <a:endParaRPr lang="pt-BR"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Novo arcabouço analítico para o governo</a:t>
            </a:r>
            <a:endParaRPr lang="pt-BR" dirty="0"/>
          </a:p>
        </p:txBody>
      </p:sp>
      <p:sp>
        <p:nvSpPr>
          <p:cNvPr id="3" name="Content Placeholder 2"/>
          <p:cNvSpPr>
            <a:spLocks noGrp="1"/>
          </p:cNvSpPr>
          <p:nvPr>
            <p:ph sz="quarter" idx="1"/>
          </p:nvPr>
        </p:nvSpPr>
        <p:spPr/>
        <p:txBody>
          <a:bodyPr>
            <a:normAutofit/>
          </a:bodyPr>
          <a:lstStyle/>
          <a:p>
            <a:pPr algn="just"/>
            <a:r>
              <a:rPr lang="pt-PT" dirty="0" smtClean="0"/>
              <a:t>O governo dos Estados Unidos, sob a liderança de </a:t>
            </a:r>
            <a:r>
              <a:rPr lang="pt-PT" dirty="0" err="1" smtClean="0"/>
              <a:t>Bill</a:t>
            </a:r>
            <a:r>
              <a:rPr lang="pt-PT" dirty="0" smtClean="0"/>
              <a:t> Clinton e AL Gore, iniciou um esforço maciço para melhorar o desempenho do governo. </a:t>
            </a:r>
            <a:r>
              <a:rPr lang="pt-PT" dirty="0" err="1" smtClean="0"/>
              <a:t>National</a:t>
            </a:r>
            <a:r>
              <a:rPr lang="pt-PT" dirty="0" smtClean="0"/>
              <a:t> </a:t>
            </a:r>
            <a:r>
              <a:rPr lang="pt-PT" dirty="0" err="1" smtClean="0"/>
              <a:t>Performanc</a:t>
            </a:r>
            <a:r>
              <a:rPr lang="pt-PT" dirty="0" smtClean="0"/>
              <a:t> </a:t>
            </a:r>
            <a:r>
              <a:rPr lang="pt-PT" dirty="0" err="1" smtClean="0"/>
              <a:t>Review</a:t>
            </a:r>
            <a:r>
              <a:rPr lang="pt-PT" dirty="0" smtClean="0"/>
              <a:t> - sob os princípios da reinvenção.</a:t>
            </a:r>
          </a:p>
          <a:p>
            <a:pPr algn="just"/>
            <a:r>
              <a:rPr lang="pt-PT" dirty="0" smtClean="0"/>
              <a:t>Justificação intelectual - escolas de políticas públicas em todo o mundo</a:t>
            </a:r>
          </a:p>
          <a:p>
            <a:pPr algn="just"/>
            <a:r>
              <a:rPr lang="pt-PT" dirty="0" smtClean="0"/>
              <a:t> - Nova Gestão Pública e o movimento </a:t>
            </a:r>
            <a:r>
              <a:rPr lang="pt-PT" dirty="0" err="1" smtClean="0"/>
              <a:t>gerencialista</a:t>
            </a:r>
            <a:r>
              <a:rPr lang="pt-PT" dirty="0" smtClean="0"/>
              <a:t> em todo o mundo</a:t>
            </a:r>
          </a:p>
          <a:p>
            <a:pPr algn="just"/>
            <a:r>
              <a:rPr lang="pt-PT" dirty="0" smtClean="0"/>
              <a:t> </a:t>
            </a:r>
            <a:endParaRPr lang="pt-PT"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r>
              <a:rPr lang="pt-PT" dirty="0" err="1" smtClean="0"/>
              <a:t>Christopher</a:t>
            </a:r>
            <a:r>
              <a:rPr lang="pt-PT" dirty="0" smtClean="0"/>
              <a:t> </a:t>
            </a:r>
            <a:r>
              <a:rPr lang="pt-PT" dirty="0" err="1" smtClean="0"/>
              <a:t>Pollit</a:t>
            </a:r>
            <a:r>
              <a:rPr lang="pt-PT" dirty="0" smtClean="0"/>
              <a:t>  identificou 5 crenças fundamentais do </a:t>
            </a:r>
            <a:r>
              <a:rPr lang="pt-PT" dirty="0" err="1" smtClean="0"/>
              <a:t>gerencialismo</a:t>
            </a:r>
            <a:endParaRPr lang="pt-BR" dirty="0"/>
          </a:p>
        </p:txBody>
      </p:sp>
      <p:sp>
        <p:nvSpPr>
          <p:cNvPr id="3" name="Content Placeholder 2"/>
          <p:cNvSpPr>
            <a:spLocks noGrp="1"/>
          </p:cNvSpPr>
          <p:nvPr>
            <p:ph sz="quarter" idx="1"/>
          </p:nvPr>
        </p:nvSpPr>
        <p:spPr/>
        <p:txBody>
          <a:bodyPr>
            <a:normAutofit fontScale="77500" lnSpcReduction="20000"/>
          </a:bodyPr>
          <a:lstStyle/>
          <a:p>
            <a:r>
              <a:rPr lang="pt-PT" dirty="0" smtClean="0"/>
              <a:t>1. O principal caminho para o progresso social depende da conquista de aumentos contínuos na produtividade definida em termos </a:t>
            </a:r>
            <a:r>
              <a:rPr lang="pt-PT" dirty="0" err="1" smtClean="0"/>
              <a:t>econômicos</a:t>
            </a:r>
            <a:r>
              <a:rPr lang="pt-PT" dirty="0" smtClean="0"/>
              <a:t>;</a:t>
            </a:r>
          </a:p>
          <a:p>
            <a:r>
              <a:rPr lang="pt-PT" dirty="0" smtClean="0"/>
              <a:t>2. Este aumento de produtividade advirá principalmente da aplicação de tecnologias cada vez mais sofisticadas.</a:t>
            </a:r>
          </a:p>
          <a:p>
            <a:r>
              <a:rPr lang="pt-PT" dirty="0" smtClean="0"/>
              <a:t>3. A aplicação dessas tecnologias somente pode ser lograda com uma força de trabalho disciplinada em sintonia com o ideal da produtividade.</a:t>
            </a:r>
          </a:p>
          <a:p>
            <a:r>
              <a:rPr lang="pt-PT" dirty="0" smtClean="0"/>
              <a:t>4. A gestão é uma função organizacional separada e distinta, uma função que exerce um papel crucial no </a:t>
            </a:r>
            <a:r>
              <a:rPr lang="pt-PT" dirty="0" err="1" smtClean="0"/>
              <a:t>planejamento</a:t>
            </a:r>
            <a:r>
              <a:rPr lang="pt-PT" dirty="0" smtClean="0"/>
              <a:t>, implementação e mensuração das melhorias necessárias à produtividade;</a:t>
            </a:r>
          </a:p>
          <a:p>
            <a:r>
              <a:rPr lang="pt-PT" dirty="0" smtClean="0"/>
              <a:t>5. Para cumprir este papel crucial, deve-se dar aos gestores um "espaço de manobra razoável' (isto é o direito de administrar) (POLLIT, 1990, pp2-3)</a:t>
            </a:r>
            <a:endParaRPr lang="pt-BR"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BR" dirty="0"/>
          </a:p>
        </p:txBody>
      </p:sp>
      <p:sp>
        <p:nvSpPr>
          <p:cNvPr id="3" name="Content Placeholder 2"/>
          <p:cNvSpPr>
            <a:spLocks noGrp="1"/>
          </p:cNvSpPr>
          <p:nvPr>
            <p:ph sz="quarter" idx="1"/>
          </p:nvPr>
        </p:nvSpPr>
        <p:spPr/>
        <p:txBody>
          <a:bodyPr/>
          <a:lstStyle/>
          <a:p>
            <a:pPr algn="just"/>
            <a:r>
              <a:rPr lang="pt-PT" dirty="0" smtClean="0"/>
              <a:t>A Nova Gestão Pública advoga tecnologias administrativas como serviço ao consumidor, a contratação com base em desempenho, competição, incentivos de mercado e desregulamentação.</a:t>
            </a:r>
          </a:p>
          <a:p>
            <a:pPr algn="just"/>
            <a:r>
              <a:rPr lang="pt-PT" dirty="0" smtClean="0"/>
              <a:t>Abordagens: privatização, competição, mensuração de desempenho, </a:t>
            </a:r>
            <a:r>
              <a:rPr lang="pt-PT" dirty="0" err="1" smtClean="0"/>
              <a:t>planejamento</a:t>
            </a:r>
            <a:r>
              <a:rPr lang="pt-PT" dirty="0" smtClean="0"/>
              <a:t> estratégico</a:t>
            </a:r>
            <a:endParaRPr lang="pt-PT"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Racionalismo </a:t>
            </a:r>
            <a:r>
              <a:rPr lang="pt-PT" dirty="0" err="1" smtClean="0"/>
              <a:t>econômico</a:t>
            </a:r>
            <a:endParaRPr lang="pt-PT" dirty="0" smtClean="0"/>
          </a:p>
        </p:txBody>
      </p:sp>
      <p:sp>
        <p:nvSpPr>
          <p:cNvPr id="3" name="Content Placeholder 2"/>
          <p:cNvSpPr>
            <a:spLocks noGrp="1"/>
          </p:cNvSpPr>
          <p:nvPr>
            <p:ph sz="quarter" idx="1"/>
          </p:nvPr>
        </p:nvSpPr>
        <p:spPr/>
        <p:txBody>
          <a:bodyPr>
            <a:normAutofit/>
          </a:bodyPr>
          <a:lstStyle/>
          <a:p>
            <a:pPr algn="just"/>
            <a:r>
              <a:rPr lang="pt-PT" dirty="0" smtClean="0"/>
              <a:t>Algumas limitações da Nova Gestão Pública</a:t>
            </a:r>
          </a:p>
          <a:p>
            <a:pPr algn="just"/>
            <a:r>
              <a:rPr lang="pt-PT" dirty="0" smtClean="0"/>
              <a:t>Novas técnica e novos valores (tomados do </a:t>
            </a:r>
            <a:r>
              <a:rPr lang="pt-PT" dirty="0" err="1" smtClean="0"/>
              <a:t>setor</a:t>
            </a:r>
            <a:r>
              <a:rPr lang="pt-PT" dirty="0" smtClean="0"/>
              <a:t> privado)Qualidade total - administração científica</a:t>
            </a:r>
          </a:p>
          <a:p>
            <a:pPr algn="just"/>
            <a:r>
              <a:rPr lang="pt-PT" dirty="0" smtClean="0"/>
              <a:t>O movimento da reinvenção e a Nova Gestão Pública argumentam que o governo deve, não apenas </a:t>
            </a:r>
            <a:r>
              <a:rPr lang="pt-PT" dirty="0" err="1" smtClean="0"/>
              <a:t>adotar</a:t>
            </a:r>
            <a:r>
              <a:rPr lang="pt-PT" dirty="0" smtClean="0"/>
              <a:t> as técnicas da administração de negócios, mas também </a:t>
            </a:r>
            <a:r>
              <a:rPr lang="pt-PT" dirty="0" smtClean="0"/>
              <a:t>certos </a:t>
            </a:r>
            <a:r>
              <a:rPr lang="pt-PT" dirty="0" smtClean="0"/>
              <a:t>valores de negócios…</a:t>
            </a:r>
            <a:r>
              <a:rPr lang="pt-PT" dirty="0" err="1" smtClean="0"/>
              <a:t>idéias</a:t>
            </a:r>
            <a:r>
              <a:rPr lang="pt-PT" dirty="0" smtClean="0"/>
              <a:t> como o valor da competição, a preferência por mecanismos de mercado para a decisão social e o respeito pelo espírito empreendedor.</a:t>
            </a:r>
            <a:endParaRPr lang="pt-P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Eficiência</a:t>
            </a:r>
            <a:endParaRPr lang="pt-BR" dirty="0"/>
          </a:p>
        </p:txBody>
      </p:sp>
      <p:sp>
        <p:nvSpPr>
          <p:cNvPr id="3" name="Espaço Reservado para Conteúdo 2"/>
          <p:cNvSpPr>
            <a:spLocks noGrp="1"/>
          </p:cNvSpPr>
          <p:nvPr>
            <p:ph sz="quarter" idx="1"/>
          </p:nvPr>
        </p:nvSpPr>
        <p:spPr/>
        <p:txBody>
          <a:bodyPr>
            <a:normAutofit/>
          </a:bodyPr>
          <a:lstStyle/>
          <a:p>
            <a:r>
              <a:rPr lang="pt-PT" dirty="0" err="1" smtClean="0"/>
              <a:t>Simon</a:t>
            </a:r>
            <a:r>
              <a:rPr lang="pt-PT" dirty="0" smtClean="0"/>
              <a:t> reconheceu  a preocupação na distribuição de funções e da estrutura da autoridade, bem como reconheceu a importância da eficiência:</a:t>
            </a:r>
          </a:p>
          <a:p>
            <a:r>
              <a:rPr lang="pt-PT" dirty="0" smtClean="0"/>
              <a:t>“A teoria da administração está interessada em como se deve construir e operar uma organização para que ela realize com eficiência seu trabalho”.- </a:t>
            </a:r>
            <a:r>
              <a:rPr lang="pt-PT" i="1" dirty="0" err="1" smtClean="0"/>
              <a:t>Herbert</a:t>
            </a:r>
            <a:r>
              <a:rPr lang="pt-PT" i="1" dirty="0" smtClean="0"/>
              <a:t> </a:t>
            </a:r>
            <a:r>
              <a:rPr lang="pt-PT" i="1" dirty="0" err="1" smtClean="0"/>
              <a:t>Simon</a:t>
            </a:r>
            <a:endParaRPr lang="pt-PT"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Problemas</a:t>
            </a:r>
            <a:endParaRPr lang="pt-BR" dirty="0"/>
          </a:p>
        </p:txBody>
      </p:sp>
      <p:sp>
        <p:nvSpPr>
          <p:cNvPr id="3" name="Content Placeholder 2"/>
          <p:cNvSpPr>
            <a:spLocks noGrp="1"/>
          </p:cNvSpPr>
          <p:nvPr>
            <p:ph sz="quarter" idx="1"/>
          </p:nvPr>
        </p:nvSpPr>
        <p:spPr>
          <a:xfrm>
            <a:off x="301752" y="1527048"/>
            <a:ext cx="8503920" cy="5178552"/>
          </a:xfrm>
        </p:spPr>
        <p:txBody>
          <a:bodyPr>
            <a:normAutofit fontScale="85000" lnSpcReduction="10000"/>
          </a:bodyPr>
          <a:lstStyle/>
          <a:p>
            <a:pPr algn="just"/>
            <a:r>
              <a:rPr lang="pt-PT" dirty="0" smtClean="0"/>
              <a:t>Ele implica que os participantes podem servir ao interesse público simplesmente concentrando-se sobre seu </a:t>
            </a:r>
            <a:r>
              <a:rPr lang="pt-PT" dirty="0" err="1" smtClean="0"/>
              <a:t>autointeresse</a:t>
            </a:r>
            <a:r>
              <a:rPr lang="pt-PT" dirty="0" smtClean="0"/>
              <a:t>.</a:t>
            </a:r>
          </a:p>
          <a:p>
            <a:pPr algn="just"/>
            <a:r>
              <a:rPr lang="pt-PT" dirty="0" smtClean="0"/>
              <a:t>Não foca em tentar descobrir um interesse público geral e colaborar para a sua realização.</a:t>
            </a:r>
          </a:p>
          <a:p>
            <a:pPr algn="just"/>
            <a:r>
              <a:rPr lang="pt-PT" dirty="0" smtClean="0"/>
              <a:t>Governo voltado para o consumidor - representam preferência por um governo que, em última análise, responde aos </a:t>
            </a:r>
            <a:r>
              <a:rPr lang="pt-PT" dirty="0" err="1" smtClean="0"/>
              <a:t>autointeresses</a:t>
            </a:r>
            <a:r>
              <a:rPr lang="pt-PT" dirty="0" smtClean="0"/>
              <a:t> de curto prazo de indivíduos isolados (consumidores), em vez de um governo que apoia a busca dos interesses públicos publicamente definidos, por meio de um processo deliberativo (cidadãos)</a:t>
            </a:r>
          </a:p>
          <a:p>
            <a:pPr algn="just"/>
            <a:r>
              <a:rPr lang="pt-PT" dirty="0" smtClean="0"/>
              <a:t>Grã Bretanha - Carta aos cidadãos - padrões elevados de qualidade do serviço e compensação aos cidadãos quando estes padrões não são atendidos.</a:t>
            </a:r>
          </a:p>
          <a:p>
            <a:pPr algn="just"/>
            <a:r>
              <a:rPr lang="pt-PT" dirty="0" smtClean="0"/>
              <a:t>Identificação dos consumidores é bastante </a:t>
            </a:r>
            <a:r>
              <a:rPr lang="pt-PT" dirty="0" err="1" smtClean="0"/>
              <a:t>dificil</a:t>
            </a:r>
            <a:r>
              <a:rPr lang="pt-PT" dirty="0" smtClean="0"/>
              <a:t>. </a:t>
            </a:r>
            <a:endParaRPr lang="pt-PT"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Cr</a:t>
            </a:r>
            <a:r>
              <a:rPr lang="pt-BR" dirty="0" smtClean="0"/>
              <a:t>íticas</a:t>
            </a:r>
            <a:endParaRPr lang="pt-BR" dirty="0"/>
          </a:p>
        </p:txBody>
      </p:sp>
      <p:sp>
        <p:nvSpPr>
          <p:cNvPr id="3" name="Content Placeholder 2"/>
          <p:cNvSpPr>
            <a:spLocks noGrp="1"/>
          </p:cNvSpPr>
          <p:nvPr>
            <p:ph sz="quarter" idx="1"/>
          </p:nvPr>
        </p:nvSpPr>
        <p:spPr>
          <a:xfrm>
            <a:off x="301752" y="1527048"/>
            <a:ext cx="8503920" cy="4949952"/>
          </a:xfrm>
        </p:spPr>
        <p:txBody>
          <a:bodyPr>
            <a:normAutofit fontScale="92500" lnSpcReduction="20000"/>
          </a:bodyPr>
          <a:lstStyle/>
          <a:p>
            <a:pPr algn="just"/>
            <a:r>
              <a:rPr lang="pt-PT" dirty="0" smtClean="0"/>
              <a:t>Diferenças de recursos e habilidades entre os "consumidores"acarretam privilégios</a:t>
            </a:r>
          </a:p>
          <a:p>
            <a:pPr algn="just"/>
            <a:r>
              <a:rPr lang="pt-PT" dirty="0" smtClean="0"/>
              <a:t>Ensino, </a:t>
            </a:r>
            <a:r>
              <a:rPr lang="pt-PT" dirty="0" err="1" smtClean="0"/>
              <a:t>proteção</a:t>
            </a:r>
            <a:r>
              <a:rPr lang="pt-PT" dirty="0" smtClean="0"/>
              <a:t> ambiental e segurança -benefício </a:t>
            </a:r>
            <a:r>
              <a:rPr lang="pt-PT" dirty="0" err="1" smtClean="0"/>
              <a:t>coletivo</a:t>
            </a:r>
            <a:r>
              <a:rPr lang="pt-PT" dirty="0" smtClean="0"/>
              <a:t> - </a:t>
            </a:r>
            <a:r>
              <a:rPr lang="pt-PT" dirty="0" err="1" smtClean="0"/>
              <a:t>dificil</a:t>
            </a:r>
            <a:r>
              <a:rPr lang="pt-PT" dirty="0" smtClean="0"/>
              <a:t> de "comercializar"pertencem a esfera pública.</a:t>
            </a:r>
          </a:p>
          <a:p>
            <a:pPr algn="just"/>
            <a:r>
              <a:rPr lang="pt-PT" dirty="0" smtClean="0"/>
              <a:t>Rótulo consumidor é restrito - desmerece o cidadão.</a:t>
            </a:r>
          </a:p>
          <a:p>
            <a:pPr algn="just"/>
            <a:r>
              <a:rPr lang="pt-PT" dirty="0" smtClean="0"/>
              <a:t>Queremos realmente que nossos governos sejam comerciantes de rua? Ou que promovam um conjunto de princípios e ideais que são inerentes à esfera pública?</a:t>
            </a:r>
          </a:p>
          <a:p>
            <a:pPr algn="just"/>
            <a:r>
              <a:rPr lang="pt-PT" dirty="0" smtClean="0"/>
              <a:t>Governo empreendedor - maximizar a produtividade e eficácia - faze-los pensar como donos - retira os processos institucionais estabelecidos ou os esforços </a:t>
            </a:r>
            <a:r>
              <a:rPr lang="pt-PT" dirty="0" err="1" smtClean="0"/>
              <a:t>grupais</a:t>
            </a:r>
            <a:r>
              <a:rPr lang="pt-PT" dirty="0" smtClean="0"/>
              <a:t> mais lentos e mais hesitantes , porém mais envolventes e mais democráticos.</a:t>
            </a:r>
            <a:endParaRPr lang="pt-PT"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Cr</a:t>
            </a:r>
            <a:r>
              <a:rPr lang="pt-BR" dirty="0" smtClean="0"/>
              <a:t>íticas</a:t>
            </a:r>
            <a:endParaRPr lang="pt-BR" dirty="0"/>
          </a:p>
        </p:txBody>
      </p:sp>
      <p:sp>
        <p:nvSpPr>
          <p:cNvPr id="3" name="Content Placeholder 2"/>
          <p:cNvSpPr>
            <a:spLocks noGrp="1"/>
          </p:cNvSpPr>
          <p:nvPr>
            <p:ph sz="quarter" idx="1"/>
          </p:nvPr>
        </p:nvSpPr>
        <p:spPr>
          <a:xfrm>
            <a:off x="301752" y="1527048"/>
            <a:ext cx="8503920" cy="4949952"/>
          </a:xfrm>
        </p:spPr>
        <p:txBody>
          <a:bodyPr>
            <a:normAutofit fontScale="92500" lnSpcReduction="10000"/>
          </a:bodyPr>
          <a:lstStyle/>
          <a:p>
            <a:pPr algn="just"/>
            <a:r>
              <a:rPr lang="pt-PT" dirty="0" smtClean="0"/>
              <a:t>Assumem riscos em excesso e  passam por cima de pessoas e princípios.</a:t>
            </a:r>
          </a:p>
          <a:p>
            <a:pPr algn="just"/>
            <a:r>
              <a:rPr lang="pt-PT" dirty="0" smtClean="0"/>
              <a:t>Dirigentes empreendedores estão dispostos a infringir regras e tornam-se </a:t>
            </a:r>
            <a:r>
              <a:rPr lang="pt-PT" dirty="0" err="1" smtClean="0"/>
              <a:t>dificeis</a:t>
            </a:r>
            <a:r>
              <a:rPr lang="pt-PT" dirty="0" smtClean="0"/>
              <a:t> </a:t>
            </a:r>
            <a:r>
              <a:rPr lang="pt-PT" dirty="0" smtClean="0"/>
              <a:t>de controlar, ameaçam a </a:t>
            </a:r>
            <a:r>
              <a:rPr lang="pt-PT" dirty="0" err="1" smtClean="0"/>
              <a:t>acoountability</a:t>
            </a:r>
            <a:r>
              <a:rPr lang="pt-PT" dirty="0" smtClean="0"/>
              <a:t>.</a:t>
            </a:r>
          </a:p>
          <a:p>
            <a:pPr algn="just"/>
            <a:r>
              <a:rPr lang="pt-PT" dirty="0" smtClean="0"/>
              <a:t>Vai contra uma longa e importante tradição em busca da</a:t>
            </a:r>
            <a:r>
              <a:rPr lang="pt-PT" dirty="0" smtClean="0"/>
              <a:t> </a:t>
            </a:r>
            <a:r>
              <a:rPr lang="pt-PT" dirty="0" err="1" smtClean="0"/>
              <a:t>accountability</a:t>
            </a:r>
            <a:r>
              <a:rPr lang="pt-PT" dirty="0" smtClean="0"/>
              <a:t> </a:t>
            </a:r>
            <a:r>
              <a:rPr lang="pt-PT" dirty="0" smtClean="0"/>
              <a:t>e da </a:t>
            </a:r>
            <a:r>
              <a:rPr lang="pt-PT" dirty="0" err="1" smtClean="0"/>
              <a:t>responsividade</a:t>
            </a:r>
            <a:r>
              <a:rPr lang="pt-PT" dirty="0" smtClean="0"/>
              <a:t> na administração pública democrática.</a:t>
            </a:r>
          </a:p>
          <a:p>
            <a:pPr algn="just"/>
            <a:r>
              <a:rPr lang="pt-PT" dirty="0" smtClean="0"/>
              <a:t>Nega ao público um papel na determinação do dispêndio de fundos públicos e do design de programas públicos.</a:t>
            </a:r>
          </a:p>
          <a:p>
            <a:pPr algn="just"/>
            <a:r>
              <a:rPr lang="pt-PT" dirty="0" smtClean="0"/>
              <a:t>Deve-se tratar o dinheiro público como se fosse verdadeiramente público.</a:t>
            </a:r>
            <a:endParaRPr lang="pt-P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ívico">
  <a:themeElements>
    <a:clrScheme name="Cívico">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ívic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2917</TotalTime>
  <Words>7885</Words>
  <Application>Microsoft Office PowerPoint</Application>
  <PresentationFormat>On-screen Show (4:3)</PresentationFormat>
  <Paragraphs>516</Paragraphs>
  <Slides>92</Slides>
  <Notes>0</Notes>
  <HiddenSlides>0</HiddenSlides>
  <MMClips>0</MMClips>
  <ScaleCrop>false</ScaleCrop>
  <HeadingPairs>
    <vt:vector size="4" baseType="variant">
      <vt:variant>
        <vt:lpstr>Design Template</vt:lpstr>
      </vt:variant>
      <vt:variant>
        <vt:i4>1</vt:i4>
      </vt:variant>
      <vt:variant>
        <vt:lpstr>Slide Titles</vt:lpstr>
      </vt:variant>
      <vt:variant>
        <vt:i4>92</vt:i4>
      </vt:variant>
    </vt:vector>
  </HeadingPairs>
  <TitlesOfParts>
    <vt:vector size="93" baseType="lpstr">
      <vt:lpstr>Cívico</vt:lpstr>
      <vt:lpstr>Teorias da Administração Pública</vt:lpstr>
      <vt:lpstr>Autor</vt:lpstr>
      <vt:lpstr>Apresentação</vt:lpstr>
      <vt:lpstr>Capítulo 4 - Modelo Racional de Organização </vt:lpstr>
      <vt:lpstr>Capítulo 4</vt:lpstr>
      <vt:lpstr>Ciência do comportamento</vt:lpstr>
      <vt:lpstr>Abordagem genérica da Administração</vt:lpstr>
      <vt:lpstr>Provérbios da administração</vt:lpstr>
      <vt:lpstr>Eficiência</vt:lpstr>
      <vt:lpstr>CRÍTICA DE DAHL</vt:lpstr>
      <vt:lpstr>Dahl</vt:lpstr>
      <vt:lpstr>Simon: Modelo Racional de administração</vt:lpstr>
      <vt:lpstr>Racionalidade</vt:lpstr>
      <vt:lpstr>Racional</vt:lpstr>
      <vt:lpstr>Comportamento individual</vt:lpstr>
      <vt:lpstr>Homem administrativo</vt:lpstr>
      <vt:lpstr>Elucidação dos termos</vt:lpstr>
      <vt:lpstr>TOMADA DE DECISÃO E FORMULAÇÃO DE POLÍTICAS</vt:lpstr>
      <vt:lpstr>Tomada de decisã0</vt:lpstr>
      <vt:lpstr>Método incremental de Lindblom</vt:lpstr>
      <vt:lpstr>Método incremental</vt:lpstr>
      <vt:lpstr>Sistemas abertos e fechados</vt:lpstr>
      <vt:lpstr>Sistema aberto</vt:lpstr>
      <vt:lpstr>Abordagens de sistema aberto para análise organizacional</vt:lpstr>
      <vt:lpstr>Cooptação</vt:lpstr>
      <vt:lpstr>Impacto dos fatores ambientais</vt:lpstr>
      <vt:lpstr>Integração das abordagens de sistema aberto e sistema fechado </vt:lpstr>
      <vt:lpstr>Capítulo 5 - HUMANISMO ORGANIZACIONAL E A ‘NAP’ </vt:lpstr>
      <vt:lpstr>Humanismo</vt:lpstr>
      <vt:lpstr>Indivíduo</vt:lpstr>
      <vt:lpstr>Barnard e as organizações informais </vt:lpstr>
      <vt:lpstr>Desafios</vt:lpstr>
      <vt:lpstr>Os experimentos de Hawthorne </vt:lpstr>
      <vt:lpstr>Os experimentos de Hawthorne </vt:lpstr>
      <vt:lpstr>satisfação</vt:lpstr>
      <vt:lpstr>Teoria X e Teoria Y de Mc Gregor</vt:lpstr>
      <vt:lpstr>Outros pressupostos (Mc Gregor) </vt:lpstr>
      <vt:lpstr>Mc Gregor</vt:lpstr>
      <vt:lpstr>Personalidade e organização: Chris Argyris </vt:lpstr>
      <vt:lpstr>Técnicas de relações humanas</vt:lpstr>
      <vt:lpstr>Papel do interventor </vt:lpstr>
      <vt:lpstr>Argyris</vt:lpstr>
      <vt:lpstr>DO</vt:lpstr>
      <vt:lpstr>Cinco valores associados à vida econômica, seguem a ética judeo-cristã:</vt:lpstr>
      <vt:lpstr>Liberdade individual versus controle gerencial </vt:lpstr>
      <vt:lpstr>Metavalores e mudança organizacional </vt:lpstr>
      <vt:lpstr>Princípios do interventor </vt:lpstr>
      <vt:lpstr>Nova Administração Pública (NAP)1968 </vt:lpstr>
      <vt:lpstr>Politica publica e administração</vt:lpstr>
      <vt:lpstr>Valores?</vt:lpstr>
      <vt:lpstr>Eficiência x equidade </vt:lpstr>
      <vt:lpstr>Equidade de Rawls</vt:lpstr>
      <vt:lpstr>Hierarquia x Participação</vt:lpstr>
      <vt:lpstr>Hierarquia</vt:lpstr>
      <vt:lpstr>Capítulo 6 - Nova Gestão Pública</vt:lpstr>
      <vt:lpstr>NGP</vt:lpstr>
      <vt:lpstr>Implementação e formulação</vt:lpstr>
      <vt:lpstr>Orientação por políticas públicas = responsividade e eficácia </vt:lpstr>
      <vt:lpstr>Visão dos cientistas políticos sobre política pública </vt:lpstr>
      <vt:lpstr>Responsividade e eficácia </vt:lpstr>
      <vt:lpstr>Responsividade </vt:lpstr>
      <vt:lpstr>Responsividade na Política Pública </vt:lpstr>
      <vt:lpstr>A moralidade democrática de Redford -  Democracy in the administrative state (1969) </vt:lpstr>
      <vt:lpstr>Cidadania democrática</vt:lpstr>
      <vt:lpstr>Estado administrativo </vt:lpstr>
      <vt:lpstr>Padrões de Responsabilidade </vt:lpstr>
      <vt:lpstr>Estudos de ética </vt:lpstr>
      <vt:lpstr>Limitações da responsabilidade subjetiva </vt:lpstr>
      <vt:lpstr>Burocracia representativa </vt:lpstr>
      <vt:lpstr>Tecnologia e responsividade</vt:lpstr>
      <vt:lpstr>Redes político-administrativos </vt:lpstr>
      <vt:lpstr>Governança</vt:lpstr>
      <vt:lpstr>Eficácia na Política Pública </vt:lpstr>
      <vt:lpstr>Descoberta da implementação de Políticas </vt:lpstr>
      <vt:lpstr>Formação e execução de políticas </vt:lpstr>
      <vt:lpstr>Jogos</vt:lpstr>
      <vt:lpstr>Fatores políticos e econômicos </vt:lpstr>
      <vt:lpstr>Métodos para análise de políticas </vt:lpstr>
      <vt:lpstr>Participação</vt:lpstr>
      <vt:lpstr>A crise intelectual </vt:lpstr>
      <vt:lpstr>Public Choice</vt:lpstr>
      <vt:lpstr>Teoria da administração democrática </vt:lpstr>
      <vt:lpstr>Intercâmbio entre Ostrom e Golembiewski </vt:lpstr>
      <vt:lpstr>A NOVA GESTÃO PÚBLICA </vt:lpstr>
      <vt:lpstr>David Osborne - Reinventing govenrment – 1997 </vt:lpstr>
      <vt:lpstr>Novo arcabouço analítico para o governo</vt:lpstr>
      <vt:lpstr>Christopher Pollit  identificou 5 crenças fundamentais do gerencialismo</vt:lpstr>
      <vt:lpstr>Slide 88</vt:lpstr>
      <vt:lpstr>Racionalismo econômico</vt:lpstr>
      <vt:lpstr>Problemas</vt:lpstr>
      <vt:lpstr>Críticas</vt:lpstr>
      <vt:lpstr>Críticas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Teoria</dc:title>
  <dc:subject/>
  <dc:creator>usuario</dc:creator>
  <cp:keywords/>
  <dc:description/>
  <cp:lastModifiedBy>Eduardo Freire</cp:lastModifiedBy>
  <cp:revision>139</cp:revision>
  <dcterms:created xsi:type="dcterms:W3CDTF">2011-08-23T18:20:38Z</dcterms:created>
  <dcterms:modified xsi:type="dcterms:W3CDTF">2011-08-23T20:31:36Z</dcterms:modified>
  <cp:category/>
</cp:coreProperties>
</file>